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262" r:id="rId3"/>
    <p:sldId id="283" r:id="rId4"/>
    <p:sldId id="269" r:id="rId5"/>
    <p:sldId id="270" r:id="rId6"/>
    <p:sldId id="271" r:id="rId7"/>
    <p:sldId id="274" r:id="rId8"/>
    <p:sldId id="275" r:id="rId9"/>
    <p:sldId id="276" r:id="rId10"/>
    <p:sldId id="277" r:id="rId11"/>
    <p:sldId id="278" r:id="rId12"/>
    <p:sldId id="286" r:id="rId13"/>
    <p:sldId id="287" r:id="rId14"/>
    <p:sldId id="279" r:id="rId15"/>
    <p:sldId id="288" r:id="rId16"/>
    <p:sldId id="280" r:id="rId17"/>
    <p:sldId id="289" r:id="rId18"/>
    <p:sldId id="291" r:id="rId19"/>
    <p:sldId id="292" r:id="rId20"/>
    <p:sldId id="293" r:id="rId21"/>
    <p:sldId id="26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s Kaasik" initials="AK" lastIdx="1" clrIdx="0">
    <p:extLst>
      <p:ext uri="{19B8F6BF-5375-455C-9EA6-DF929625EA0E}">
        <p15:presenceInfo xmlns:p15="http://schemas.microsoft.com/office/powerpoint/2012/main" userId="3d64e42a40461d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96"/>
    <a:srgbClr val="000000"/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389" autoAdjust="0"/>
  </p:normalViewPr>
  <p:slideViewPr>
    <p:cSldViewPr>
      <p:cViewPr varScale="1">
        <p:scale>
          <a:sx n="74" d="100"/>
          <a:sy n="74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9T09:18:26.18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4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Remove</a:t>
            </a:r>
            <a:r>
              <a:rPr lang="et-EE" dirty="0"/>
              <a:t> </a:t>
            </a:r>
            <a:r>
              <a:rPr lang="et-EE" dirty="0" err="1"/>
              <a:t>sites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zero</a:t>
            </a:r>
            <a:r>
              <a:rPr lang="et-EE" dirty="0"/>
              <a:t> </a:t>
            </a:r>
            <a:r>
              <a:rPr lang="et-EE" dirty="0" err="1"/>
              <a:t>abundances</a:t>
            </a:r>
            <a:r>
              <a:rPr lang="et-EE" dirty="0"/>
              <a:t>, 37 </a:t>
            </a:r>
            <a:r>
              <a:rPr lang="et-EE" dirty="0" err="1"/>
              <a:t>remain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Eigenvalues</a:t>
            </a:r>
            <a:r>
              <a:rPr lang="et-EE" dirty="0"/>
              <a:t> </a:t>
            </a:r>
            <a:r>
              <a:rPr lang="et-EE" dirty="0" err="1"/>
              <a:t>decrease</a:t>
            </a:r>
            <a:r>
              <a:rPr lang="et-EE" dirty="0"/>
              <a:t> </a:t>
            </a:r>
            <a:r>
              <a:rPr lang="et-EE" dirty="0" err="1"/>
              <a:t>slowly</a:t>
            </a:r>
            <a:r>
              <a:rPr lang="et-EE" dirty="0"/>
              <a:t> (</a:t>
            </a:r>
            <a:r>
              <a:rPr lang="et-EE" dirty="0" err="1"/>
              <a:t>i.e</a:t>
            </a:r>
            <a:r>
              <a:rPr lang="et-EE" dirty="0"/>
              <a:t>. </a:t>
            </a:r>
            <a:r>
              <a:rPr lang="et-EE" dirty="0" err="1"/>
              <a:t>there</a:t>
            </a:r>
            <a:r>
              <a:rPr lang="et-EE" dirty="0"/>
              <a:t> </a:t>
            </a:r>
            <a:r>
              <a:rPr lang="et-EE" dirty="0" err="1"/>
              <a:t>isn’t</a:t>
            </a:r>
            <a:r>
              <a:rPr lang="et-EE" dirty="0"/>
              <a:t> </a:t>
            </a:r>
            <a:r>
              <a:rPr lang="et-EE" dirty="0" err="1"/>
              <a:t>very</a:t>
            </a:r>
            <a:r>
              <a:rPr lang="et-EE" dirty="0"/>
              <a:t> </a:t>
            </a:r>
            <a:r>
              <a:rPr lang="et-EE" dirty="0" err="1"/>
              <a:t>good</a:t>
            </a:r>
            <a:r>
              <a:rPr lang="et-EE" dirty="0"/>
              <a:t> </a:t>
            </a:r>
            <a:r>
              <a:rPr lang="et-EE" dirty="0" err="1"/>
              <a:t>correspondence</a:t>
            </a:r>
            <a:r>
              <a:rPr lang="et-EE" dirty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6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Ordination</a:t>
            </a:r>
            <a:r>
              <a:rPr lang="et-EE" dirty="0"/>
              <a:t> of R </a:t>
            </a:r>
            <a:r>
              <a:rPr lang="et-EE" dirty="0" err="1"/>
              <a:t>separates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open</a:t>
            </a:r>
            <a:r>
              <a:rPr lang="et-EE" dirty="0"/>
              <a:t> and </a:t>
            </a:r>
            <a:r>
              <a:rPr lang="et-EE" dirty="0" err="1"/>
              <a:t>forest</a:t>
            </a:r>
            <a:r>
              <a:rPr lang="et-EE" dirty="0"/>
              <a:t> </a:t>
            </a:r>
            <a:r>
              <a:rPr lang="et-EE" dirty="0" err="1"/>
              <a:t>habitats</a:t>
            </a:r>
            <a:r>
              <a:rPr lang="et-EE" dirty="0"/>
              <a:t> (axis1), axis2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flower</a:t>
            </a:r>
            <a:r>
              <a:rPr lang="et-EE" dirty="0"/>
              <a:t> </a:t>
            </a:r>
            <a:r>
              <a:rPr lang="et-EE" dirty="0" err="1"/>
              <a:t>abundance</a:t>
            </a:r>
            <a:r>
              <a:rPr lang="et-EE" dirty="0"/>
              <a:t>/</a:t>
            </a:r>
            <a:r>
              <a:rPr lang="et-EE" dirty="0" err="1"/>
              <a:t>diversity</a:t>
            </a:r>
            <a:r>
              <a:rPr lang="et-EE" dirty="0"/>
              <a:t>.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MarginType</a:t>
            </a:r>
            <a:r>
              <a:rPr lang="en-US" dirty="0"/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MarginPosition</a:t>
            </a:r>
            <a:r>
              <a:rPr lang="en-US" dirty="0"/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ForestProportion</a:t>
            </a:r>
            <a:r>
              <a:rPr lang="en-US" dirty="0"/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MarginArea</a:t>
            </a:r>
            <a:r>
              <a:rPr lang="en-US" dirty="0"/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FlowerDiversity</a:t>
            </a:r>
            <a:r>
              <a:rPr lang="en-US" dirty="0"/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FlowerAbundance</a:t>
            </a:r>
            <a:r>
              <a:rPr lang="en-US" dirty="0"/>
              <a:t> </a:t>
            </a:r>
            <a:r>
              <a:rPr lang="et-EE" dirty="0"/>
              <a:t>are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84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Ordination</a:t>
            </a:r>
            <a:r>
              <a:rPr lang="et-EE" dirty="0"/>
              <a:t> of Q (</a:t>
            </a:r>
            <a:r>
              <a:rPr lang="et-EE" dirty="0" err="1"/>
              <a:t>axis</a:t>
            </a:r>
            <a:r>
              <a:rPr lang="et-EE" dirty="0"/>
              <a:t> 1 </a:t>
            </a:r>
            <a:r>
              <a:rPr lang="et-EE" dirty="0" err="1"/>
              <a:t>colony</a:t>
            </a:r>
            <a:r>
              <a:rPr lang="et-EE" dirty="0"/>
              <a:t> </a:t>
            </a:r>
            <a:r>
              <a:rPr lang="et-EE" dirty="0" err="1"/>
              <a:t>size</a:t>
            </a:r>
            <a:r>
              <a:rPr lang="et-EE" dirty="0"/>
              <a:t>, </a:t>
            </a:r>
            <a:r>
              <a:rPr lang="et-EE" dirty="0" err="1"/>
              <a:t>axis</a:t>
            </a:r>
            <a:r>
              <a:rPr lang="et-EE" dirty="0"/>
              <a:t> 2 </a:t>
            </a:r>
            <a:r>
              <a:rPr lang="et-EE" dirty="0" err="1"/>
              <a:t>main</a:t>
            </a:r>
            <a:r>
              <a:rPr lang="et-EE" dirty="0"/>
              <a:t> </a:t>
            </a:r>
            <a:r>
              <a:rPr lang="et-EE" dirty="0" err="1"/>
              <a:t>habitat</a:t>
            </a:r>
            <a:r>
              <a:rPr lang="et-E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1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estimated</a:t>
            </a:r>
            <a:r>
              <a:rPr lang="et-EE" dirty="0"/>
              <a:t> </a:t>
            </a:r>
            <a:r>
              <a:rPr lang="et-EE" dirty="0" err="1"/>
              <a:t>during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9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A1 on R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direction</a:t>
            </a:r>
            <a:r>
              <a:rPr lang="et-EE" dirty="0"/>
              <a:t> of </a:t>
            </a:r>
            <a:r>
              <a:rPr lang="et-EE" dirty="0" err="1"/>
              <a:t>open</a:t>
            </a:r>
            <a:endParaRPr lang="et-EE" dirty="0"/>
          </a:p>
          <a:p>
            <a:r>
              <a:rPr lang="et-EE" dirty="0"/>
              <a:t>A2 on R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direction</a:t>
            </a:r>
            <a:r>
              <a:rPr lang="et-EE" dirty="0"/>
              <a:t> of </a:t>
            </a:r>
            <a:r>
              <a:rPr lang="et-EE" dirty="0" err="1"/>
              <a:t>flower</a:t>
            </a:r>
            <a:r>
              <a:rPr lang="et-EE" dirty="0"/>
              <a:t> </a:t>
            </a:r>
            <a:r>
              <a:rPr lang="et-EE" dirty="0" err="1"/>
              <a:t>abundance</a:t>
            </a:r>
            <a:endParaRPr lang="et-EE" dirty="0"/>
          </a:p>
          <a:p>
            <a:r>
              <a:rPr lang="et-EE" dirty="0"/>
              <a:t>A1 on Q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direction</a:t>
            </a:r>
            <a:r>
              <a:rPr lang="et-EE" dirty="0"/>
              <a:t> of </a:t>
            </a:r>
            <a:r>
              <a:rPr lang="et-EE" dirty="0" err="1"/>
              <a:t>colony</a:t>
            </a:r>
            <a:r>
              <a:rPr lang="et-EE" dirty="0"/>
              <a:t> </a:t>
            </a:r>
            <a:r>
              <a:rPr lang="et-EE" dirty="0" err="1"/>
              <a:t>size</a:t>
            </a:r>
            <a:endParaRPr lang="et-EE" dirty="0"/>
          </a:p>
          <a:p>
            <a:r>
              <a:rPr lang="et-EE" dirty="0"/>
              <a:t>A2 </a:t>
            </a:r>
            <a:r>
              <a:rPr lang="et-EE" dirty="0" err="1"/>
              <a:t>ón</a:t>
            </a:r>
            <a:r>
              <a:rPr lang="et-EE" dirty="0"/>
              <a:t> Q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direction</a:t>
            </a:r>
            <a:r>
              <a:rPr lang="et-EE" dirty="0"/>
              <a:t> of </a:t>
            </a:r>
            <a:r>
              <a:rPr lang="et-EE" dirty="0" err="1"/>
              <a:t>habitat</a:t>
            </a:r>
            <a:r>
              <a:rPr lang="et-EE" dirty="0"/>
              <a:t> </a:t>
            </a:r>
            <a:r>
              <a:rPr lang="et-EE" dirty="0" err="1"/>
              <a:t>preference</a:t>
            </a:r>
            <a:r>
              <a:rPr lang="et-EE" dirty="0"/>
              <a:t> of </a:t>
            </a:r>
            <a:r>
              <a:rPr lang="et-EE" dirty="0" err="1"/>
              <a:t>open</a:t>
            </a:r>
            <a:r>
              <a:rPr lang="et-E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55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4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Things</a:t>
            </a:r>
            <a:r>
              <a:rPr lang="et-EE" dirty="0"/>
              <a:t> look </a:t>
            </a:r>
            <a:r>
              <a:rPr lang="et-EE" dirty="0" err="1"/>
              <a:t>similar</a:t>
            </a:r>
            <a:r>
              <a:rPr lang="et-EE" dirty="0"/>
              <a:t> – </a:t>
            </a:r>
            <a:r>
              <a:rPr lang="et-EE" dirty="0" err="1"/>
              <a:t>now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start </a:t>
            </a:r>
            <a:r>
              <a:rPr lang="et-EE" dirty="0" err="1"/>
              <a:t>with</a:t>
            </a:r>
            <a:r>
              <a:rPr lang="et-EE" dirty="0"/>
              <a:t> 5 </a:t>
            </a:r>
            <a:r>
              <a:rPr lang="et-EE" dirty="0" err="1"/>
              <a:t>ordinations</a:t>
            </a:r>
            <a:r>
              <a:rPr lang="et-EE" dirty="0"/>
              <a:t> instead of 3 (step1). </a:t>
            </a:r>
            <a:r>
              <a:rPr lang="et-EE" dirty="0" err="1"/>
              <a:t>Combining</a:t>
            </a:r>
            <a:r>
              <a:rPr lang="et-EE" dirty="0"/>
              <a:t> E ja S and T ja P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done</a:t>
            </a:r>
            <a:r>
              <a:rPr lang="et-EE" dirty="0"/>
              <a:t> in </a:t>
            </a:r>
            <a:r>
              <a:rPr lang="et-EE" dirty="0" err="1"/>
              <a:t>different</a:t>
            </a:r>
            <a:r>
              <a:rPr lang="et-EE" dirty="0"/>
              <a:t> manner (</a:t>
            </a:r>
            <a:r>
              <a:rPr lang="et-EE" dirty="0" err="1"/>
              <a:t>extra</a:t>
            </a:r>
            <a:r>
              <a:rPr lang="et-EE" dirty="0"/>
              <a:t> </a:t>
            </a:r>
            <a:r>
              <a:rPr lang="et-EE" dirty="0" err="1"/>
              <a:t>step</a:t>
            </a:r>
            <a:r>
              <a:rPr lang="et-EE" dirty="0"/>
              <a:t>) and in </a:t>
            </a:r>
            <a:r>
              <a:rPr lang="et-EE" dirty="0" err="1"/>
              <a:t>the</a:t>
            </a:r>
            <a:r>
              <a:rPr lang="et-EE" dirty="0"/>
              <a:t> end </a:t>
            </a:r>
            <a:r>
              <a:rPr lang="et-EE" dirty="0" err="1"/>
              <a:t>again</a:t>
            </a:r>
            <a:r>
              <a:rPr lang="et-EE" dirty="0"/>
              <a:t> RLQ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54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Pretty</a:t>
            </a:r>
            <a:r>
              <a:rPr lang="et-EE" dirty="0"/>
              <a:t> </a:t>
            </a:r>
            <a:r>
              <a:rPr lang="et-EE" dirty="0" err="1"/>
              <a:t>much</a:t>
            </a:r>
            <a:r>
              <a:rPr lang="et-EE" dirty="0"/>
              <a:t> </a:t>
            </a:r>
            <a:r>
              <a:rPr lang="et-EE" dirty="0" err="1"/>
              <a:t>what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expect</a:t>
            </a:r>
            <a:r>
              <a:rPr lang="et-EE" dirty="0"/>
              <a:t> (</a:t>
            </a:r>
            <a:r>
              <a:rPr lang="et-EE" dirty="0" err="1"/>
              <a:t>pairs</a:t>
            </a:r>
            <a:r>
              <a:rPr lang="et-EE" dirty="0"/>
              <a:t> of </a:t>
            </a:r>
            <a:r>
              <a:rPr lang="et-EE" dirty="0" err="1"/>
              <a:t>data</a:t>
            </a:r>
            <a:r>
              <a:rPr lang="et-E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9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still</a:t>
            </a:r>
            <a:r>
              <a:rPr lang="et-EE" dirty="0"/>
              <a:t> have </a:t>
            </a:r>
            <a:r>
              <a:rPr lang="et-EE" dirty="0" err="1"/>
              <a:t>same</a:t>
            </a:r>
            <a:r>
              <a:rPr lang="et-EE" dirty="0"/>
              <a:t> </a:t>
            </a:r>
            <a:r>
              <a:rPr lang="et-EE" dirty="0" err="1"/>
              <a:t>correspondence</a:t>
            </a:r>
            <a:r>
              <a:rPr lang="et-EE" dirty="0"/>
              <a:t> E1 </a:t>
            </a:r>
            <a:r>
              <a:rPr lang="et-EE" dirty="0" err="1"/>
              <a:t>with</a:t>
            </a:r>
            <a:r>
              <a:rPr lang="et-EE" dirty="0"/>
              <a:t> T2 and E2 </a:t>
            </a:r>
            <a:r>
              <a:rPr lang="et-EE" dirty="0" err="1"/>
              <a:t>with</a:t>
            </a:r>
            <a:r>
              <a:rPr lang="et-EE" dirty="0"/>
              <a:t> T1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Basically</a:t>
            </a:r>
            <a:r>
              <a:rPr lang="et-EE" dirty="0"/>
              <a:t>, look </a:t>
            </a:r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data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new</a:t>
            </a:r>
            <a:r>
              <a:rPr lang="et-EE" dirty="0"/>
              <a:t> </a:t>
            </a:r>
            <a:r>
              <a:rPr lang="et-EE" dirty="0" err="1"/>
              <a:t>coordinates</a:t>
            </a:r>
            <a:r>
              <a:rPr lang="et-EE" dirty="0"/>
              <a:t> </a:t>
            </a:r>
            <a:r>
              <a:rPr lang="et-EE" dirty="0" err="1"/>
              <a:t>but</a:t>
            </a:r>
            <a:r>
              <a:rPr lang="et-EE" dirty="0"/>
              <a:t> so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visual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somehow</a:t>
            </a:r>
            <a:r>
              <a:rPr lang="et-EE" dirty="0"/>
              <a:t> </a:t>
            </a:r>
            <a:r>
              <a:rPr lang="et-EE" dirty="0" err="1"/>
              <a:t>informative</a:t>
            </a:r>
            <a:r>
              <a:rPr lang="et-E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PCA,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varespec</a:t>
            </a:r>
            <a:r>
              <a:rPr lang="et-EE" dirty="0"/>
              <a:t> </a:t>
            </a:r>
            <a:r>
              <a:rPr lang="et-EE" dirty="0" err="1"/>
              <a:t>dataset</a:t>
            </a:r>
            <a:r>
              <a:rPr lang="et-EE" dirty="0"/>
              <a:t> (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package</a:t>
            </a:r>
            <a:r>
              <a:rPr lang="et-EE" dirty="0"/>
              <a:t> vegan). </a:t>
            </a:r>
            <a:r>
              <a:rPr lang="et-EE" dirty="0" err="1"/>
              <a:t>Sites</a:t>
            </a:r>
            <a:r>
              <a:rPr lang="et-EE" dirty="0"/>
              <a:t> x </a:t>
            </a:r>
            <a:r>
              <a:rPr lang="et-EE" dirty="0" err="1"/>
              <a:t>Species</a:t>
            </a:r>
            <a:r>
              <a:rPr lang="et-EE" dirty="0"/>
              <a:t> </a:t>
            </a:r>
            <a:r>
              <a:rPr lang="et-EE" dirty="0" err="1"/>
              <a:t>dataset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coverage</a:t>
            </a:r>
            <a:r>
              <a:rPr lang="et-EE" dirty="0"/>
              <a:t> % as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measured</a:t>
            </a:r>
            <a:r>
              <a:rPr lang="et-EE" dirty="0"/>
              <a:t> </a:t>
            </a:r>
            <a:r>
              <a:rPr lang="et-EE" dirty="0" err="1"/>
              <a:t>variable</a:t>
            </a:r>
            <a:r>
              <a:rPr lang="et-EE" dirty="0"/>
              <a:t>. </a:t>
            </a:r>
            <a:r>
              <a:rPr lang="et-EE" dirty="0" err="1"/>
              <a:t>Species</a:t>
            </a:r>
            <a:r>
              <a:rPr lang="et-EE" dirty="0"/>
              <a:t> as </a:t>
            </a:r>
            <a:r>
              <a:rPr lang="et-EE" dirty="0" err="1"/>
              <a:t>arrows</a:t>
            </a:r>
            <a:r>
              <a:rPr lang="et-EE" dirty="0"/>
              <a:t> and </a:t>
            </a:r>
            <a:r>
              <a:rPr lang="et-EE" dirty="0" err="1"/>
              <a:t>sites</a:t>
            </a:r>
            <a:r>
              <a:rPr lang="et-EE" dirty="0"/>
              <a:t> as </a:t>
            </a:r>
            <a:r>
              <a:rPr lang="et-EE" dirty="0" err="1"/>
              <a:t>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So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produce</a:t>
            </a:r>
            <a:r>
              <a:rPr lang="et-EE" dirty="0"/>
              <a:t> </a:t>
            </a:r>
            <a:r>
              <a:rPr lang="et-EE" dirty="0" err="1"/>
              <a:t>ordination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1) and 2) and 3) </a:t>
            </a:r>
            <a:r>
              <a:rPr lang="et-EE" dirty="0" err="1"/>
              <a:t>separately</a:t>
            </a:r>
            <a:r>
              <a:rPr lang="et-EE" dirty="0"/>
              <a:t>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what</a:t>
            </a:r>
            <a:r>
              <a:rPr lang="et-EE" dirty="0"/>
              <a:t> </a:t>
            </a:r>
            <a:r>
              <a:rPr lang="et-EE" dirty="0" err="1"/>
              <a:t>about</a:t>
            </a:r>
            <a:r>
              <a:rPr lang="et-EE" dirty="0"/>
              <a:t> a </a:t>
            </a:r>
            <a:r>
              <a:rPr lang="et-EE" dirty="0" err="1"/>
              <a:t>simultaneous</a:t>
            </a:r>
            <a:r>
              <a:rPr lang="et-EE" dirty="0"/>
              <a:t> </a:t>
            </a:r>
            <a:r>
              <a:rPr lang="et-EE" dirty="0" err="1"/>
              <a:t>ordination</a:t>
            </a:r>
            <a:r>
              <a:rPr lang="et-EE" dirty="0"/>
              <a:t>?</a:t>
            </a:r>
          </a:p>
          <a:p>
            <a:r>
              <a:rPr lang="et-EE" dirty="0"/>
              <a:t>BTW The term </a:t>
            </a:r>
            <a:r>
              <a:rPr lang="et-EE" dirty="0" err="1"/>
              <a:t>duality</a:t>
            </a:r>
            <a:r>
              <a:rPr lang="et-EE" dirty="0"/>
              <a:t> </a:t>
            </a:r>
            <a:r>
              <a:rPr lang="et-EE" dirty="0" err="1"/>
              <a:t>diagram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often</a:t>
            </a:r>
            <a:r>
              <a:rPr lang="et-EE" dirty="0"/>
              <a:t> </a:t>
            </a:r>
            <a:r>
              <a:rPr lang="et-EE" dirty="0" err="1"/>
              <a:t>used</a:t>
            </a:r>
            <a:r>
              <a:rPr lang="et-EE" dirty="0"/>
              <a:t> (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again</a:t>
            </a:r>
            <a:r>
              <a:rPr lang="et-EE" dirty="0"/>
              <a:t> </a:t>
            </a:r>
            <a:r>
              <a:rPr lang="et-EE" dirty="0" err="1"/>
              <a:t>notes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there</a:t>
            </a:r>
            <a:r>
              <a:rPr lang="et-EE" dirty="0"/>
              <a:t> are </a:t>
            </a:r>
            <a:r>
              <a:rPr lang="et-EE" dirty="0" err="1"/>
              <a:t>two</a:t>
            </a:r>
            <a:r>
              <a:rPr lang="et-EE" dirty="0"/>
              <a:t> </a:t>
            </a:r>
            <a:r>
              <a:rPr lang="et-EE" dirty="0" err="1"/>
              <a:t>things</a:t>
            </a:r>
            <a:r>
              <a:rPr lang="et-EE" dirty="0"/>
              <a:t> on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same</a:t>
            </a:r>
            <a:r>
              <a:rPr lang="et-EE" dirty="0"/>
              <a:t> </a:t>
            </a:r>
            <a:r>
              <a:rPr lang="et-EE" dirty="0" err="1"/>
              <a:t>ordination</a:t>
            </a:r>
            <a:r>
              <a:rPr lang="et-EE" dirty="0"/>
              <a:t> (</a:t>
            </a:r>
            <a:r>
              <a:rPr lang="et-EE" dirty="0" err="1"/>
              <a:t>e.g</a:t>
            </a:r>
            <a:r>
              <a:rPr lang="et-EE" dirty="0"/>
              <a:t>. </a:t>
            </a:r>
            <a:r>
              <a:rPr lang="et-EE" dirty="0" err="1"/>
              <a:t>sites</a:t>
            </a:r>
            <a:r>
              <a:rPr lang="et-EE" dirty="0"/>
              <a:t> and </a:t>
            </a:r>
            <a:r>
              <a:rPr lang="et-EE" dirty="0" err="1"/>
              <a:t>species</a:t>
            </a:r>
            <a:r>
              <a:rPr lang="et-E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E.g</a:t>
            </a:r>
            <a:r>
              <a:rPr lang="et-EE" dirty="0"/>
              <a:t>.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test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association</a:t>
            </a:r>
            <a:r>
              <a:rPr lang="et-EE" dirty="0"/>
              <a:t> of </a:t>
            </a:r>
            <a:r>
              <a:rPr lang="et-EE" dirty="0" err="1"/>
              <a:t>one</a:t>
            </a:r>
            <a:r>
              <a:rPr lang="et-EE" dirty="0"/>
              <a:t> </a:t>
            </a:r>
            <a:r>
              <a:rPr lang="et-EE" dirty="0" err="1"/>
              <a:t>trait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one</a:t>
            </a:r>
            <a:r>
              <a:rPr lang="et-EE" dirty="0"/>
              <a:t> </a:t>
            </a:r>
            <a:r>
              <a:rPr lang="et-EE" dirty="0" err="1"/>
              <a:t>environmental</a:t>
            </a:r>
            <a:r>
              <a:rPr lang="et-EE" dirty="0"/>
              <a:t> </a:t>
            </a:r>
            <a:r>
              <a:rPr lang="et-EE" dirty="0" err="1"/>
              <a:t>variable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do a </a:t>
            </a:r>
            <a:r>
              <a:rPr lang="et-EE" dirty="0" err="1"/>
              <a:t>global</a:t>
            </a:r>
            <a:r>
              <a:rPr lang="et-EE" dirty="0"/>
              <a:t> test (of </a:t>
            </a:r>
            <a:r>
              <a:rPr lang="et-EE" dirty="0" err="1"/>
              <a:t>any</a:t>
            </a:r>
            <a:r>
              <a:rPr lang="et-EE" dirty="0"/>
              <a:t> </a:t>
            </a:r>
            <a:r>
              <a:rPr lang="et-EE" dirty="0" err="1"/>
              <a:t>relationship</a:t>
            </a:r>
            <a:r>
              <a:rPr lang="et-EE" dirty="0"/>
              <a:t> at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a) </a:t>
            </a:r>
            <a:r>
              <a:rPr lang="et-EE" dirty="0" err="1"/>
              <a:t>species</a:t>
            </a:r>
            <a:r>
              <a:rPr lang="et-EE" dirty="0"/>
              <a:t>, b) </a:t>
            </a:r>
            <a:r>
              <a:rPr lang="et-EE" dirty="0" err="1"/>
              <a:t>environmental</a:t>
            </a:r>
            <a:r>
              <a:rPr lang="et-EE" dirty="0"/>
              <a:t> </a:t>
            </a:r>
            <a:r>
              <a:rPr lang="et-EE" dirty="0" err="1"/>
              <a:t>variables</a:t>
            </a:r>
            <a:r>
              <a:rPr lang="et-EE" dirty="0"/>
              <a:t>, c) </a:t>
            </a:r>
            <a:r>
              <a:rPr lang="et-EE" dirty="0" err="1"/>
              <a:t>traits</a:t>
            </a:r>
            <a:r>
              <a:rPr lang="et-EE" dirty="0"/>
              <a:t> (all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same</a:t>
            </a:r>
            <a:r>
              <a:rPr lang="et-EE" dirty="0"/>
              <a:t> </a:t>
            </a:r>
            <a:r>
              <a:rPr lang="et-EE" dirty="0" err="1"/>
              <a:t>coordinates</a:t>
            </a:r>
            <a:r>
              <a:rPr lang="et-EE" dirty="0"/>
              <a:t>), </a:t>
            </a:r>
            <a:r>
              <a:rPr lang="et-EE" dirty="0" err="1"/>
              <a:t>typically</a:t>
            </a:r>
            <a:r>
              <a:rPr lang="et-EE" dirty="0"/>
              <a:t> </a:t>
            </a:r>
            <a:r>
              <a:rPr lang="et-EE" dirty="0" err="1"/>
              <a:t>th</a:t>
            </a:r>
            <a:r>
              <a:rPr lang="en-US" dirty="0"/>
              <a:t>e length of the arrow is proportional to the correlation between the variable and the 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There</a:t>
            </a:r>
            <a:r>
              <a:rPr lang="et-EE" dirty="0"/>
              <a:t> are </a:t>
            </a:r>
            <a:r>
              <a:rPr lang="et-EE" dirty="0" err="1"/>
              <a:t>many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ordination</a:t>
            </a:r>
            <a:r>
              <a:rPr lang="et-EE" dirty="0"/>
              <a:t> </a:t>
            </a:r>
            <a:r>
              <a:rPr lang="et-EE" dirty="0" err="1"/>
              <a:t>techniques</a:t>
            </a:r>
            <a:r>
              <a:rPr lang="et-EE" dirty="0"/>
              <a:t>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underlying</a:t>
            </a:r>
            <a:r>
              <a:rPr lang="et-EE" dirty="0"/>
              <a:t> </a:t>
            </a:r>
            <a:r>
              <a:rPr lang="et-EE" dirty="0" err="1"/>
              <a:t>idea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always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same</a:t>
            </a:r>
            <a:r>
              <a:rPr lang="et-EE" dirty="0"/>
              <a:t> – </a:t>
            </a:r>
            <a:r>
              <a:rPr lang="et-EE" dirty="0" err="1"/>
              <a:t>allow</a:t>
            </a:r>
            <a:r>
              <a:rPr lang="et-EE" dirty="0"/>
              <a:t> „</a:t>
            </a:r>
            <a:r>
              <a:rPr lang="et-EE" dirty="0" err="1"/>
              <a:t>best</a:t>
            </a:r>
            <a:r>
              <a:rPr lang="et-EE" dirty="0"/>
              <a:t>“ </a:t>
            </a:r>
            <a:r>
              <a:rPr lang="et-EE" dirty="0" err="1"/>
              <a:t>representation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main</a:t>
            </a:r>
            <a:r>
              <a:rPr lang="et-EE" dirty="0"/>
              <a:t> </a:t>
            </a:r>
            <a:r>
              <a:rPr lang="et-EE" dirty="0" err="1"/>
              <a:t>patterns</a:t>
            </a:r>
            <a:r>
              <a:rPr lang="et-EE" dirty="0"/>
              <a:t> present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data</a:t>
            </a:r>
            <a:r>
              <a:rPr lang="et-EE" dirty="0"/>
              <a:t> </a:t>
            </a:r>
            <a:r>
              <a:rPr lang="et-EE" dirty="0" err="1"/>
              <a:t>using</a:t>
            </a:r>
            <a:r>
              <a:rPr lang="et-EE" dirty="0"/>
              <a:t> a </a:t>
            </a:r>
            <a:r>
              <a:rPr lang="et-EE" dirty="0" err="1"/>
              <a:t>few</a:t>
            </a:r>
            <a:r>
              <a:rPr lang="et-EE" dirty="0"/>
              <a:t> </a:t>
            </a:r>
            <a:r>
              <a:rPr lang="et-EE" dirty="0" err="1"/>
              <a:t>axes</a:t>
            </a:r>
            <a:r>
              <a:rPr lang="et-EE" dirty="0"/>
              <a:t>.</a:t>
            </a:r>
          </a:p>
          <a:p>
            <a:endParaRPr lang="et-EE" dirty="0"/>
          </a:p>
          <a:p>
            <a:r>
              <a:rPr lang="et-EE" dirty="0" err="1"/>
              <a:t>When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have </a:t>
            </a:r>
            <a:r>
              <a:rPr lang="et-EE" dirty="0" err="1"/>
              <a:t>very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variable</a:t>
            </a:r>
            <a:r>
              <a:rPr lang="et-EE" dirty="0"/>
              <a:t> </a:t>
            </a:r>
            <a:r>
              <a:rPr lang="et-EE" dirty="0" err="1"/>
              <a:t>types</a:t>
            </a:r>
            <a:r>
              <a:rPr lang="et-EE" dirty="0"/>
              <a:t>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still</a:t>
            </a:r>
            <a:r>
              <a:rPr lang="et-EE" dirty="0"/>
              <a:t> </a:t>
            </a:r>
            <a:r>
              <a:rPr lang="et-EE" dirty="0" err="1"/>
              <a:t>come</a:t>
            </a:r>
            <a:r>
              <a:rPr lang="et-EE" dirty="0"/>
              <a:t> </a:t>
            </a:r>
            <a:r>
              <a:rPr lang="et-EE" dirty="0" err="1"/>
              <a:t>up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a </a:t>
            </a:r>
            <a:r>
              <a:rPr lang="et-EE" dirty="0" err="1"/>
              <a:t>distance</a:t>
            </a:r>
            <a:r>
              <a:rPr lang="et-EE" dirty="0"/>
              <a:t> </a:t>
            </a:r>
            <a:r>
              <a:rPr lang="et-EE" dirty="0" err="1"/>
              <a:t>matrix</a:t>
            </a:r>
            <a:r>
              <a:rPr lang="et-EE" dirty="0"/>
              <a:t> and </a:t>
            </a:r>
            <a:r>
              <a:rPr lang="et-EE" dirty="0" err="1"/>
              <a:t>principal</a:t>
            </a:r>
            <a:r>
              <a:rPr lang="et-EE" dirty="0"/>
              <a:t> </a:t>
            </a:r>
            <a:r>
              <a:rPr lang="et-EE" dirty="0" err="1"/>
              <a:t>coordinates</a:t>
            </a:r>
            <a:r>
              <a:rPr lang="et-EE" dirty="0"/>
              <a:t> </a:t>
            </a:r>
            <a:r>
              <a:rPr lang="et-EE" dirty="0" err="1"/>
              <a:t>analysis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used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ordinating</a:t>
            </a:r>
            <a:r>
              <a:rPr lang="et-EE" dirty="0"/>
              <a:t> </a:t>
            </a:r>
            <a:r>
              <a:rPr lang="et-EE" dirty="0" err="1"/>
              <a:t>that</a:t>
            </a:r>
            <a:endParaRPr lang="et-EE" dirty="0"/>
          </a:p>
          <a:p>
            <a:endParaRPr lang="et-EE" dirty="0"/>
          </a:p>
          <a:p>
            <a:r>
              <a:rPr lang="et-EE" dirty="0" err="1"/>
              <a:t>Weighing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necessary</a:t>
            </a:r>
            <a:r>
              <a:rPr lang="et-EE" dirty="0"/>
              <a:t> </a:t>
            </a:r>
            <a:r>
              <a:rPr lang="et-EE" dirty="0" err="1"/>
              <a:t>because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want</a:t>
            </a:r>
            <a:r>
              <a:rPr lang="et-EE" dirty="0"/>
              <a:t> </a:t>
            </a:r>
            <a:r>
              <a:rPr lang="et-EE" dirty="0" err="1"/>
              <a:t>higher</a:t>
            </a:r>
            <a:r>
              <a:rPr lang="et-EE" dirty="0"/>
              <a:t> </a:t>
            </a:r>
            <a:r>
              <a:rPr lang="et-EE" dirty="0" err="1"/>
              <a:t>weights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species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are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abundant</a:t>
            </a:r>
            <a:r>
              <a:rPr lang="et-EE" dirty="0"/>
              <a:t> (in Q) and </a:t>
            </a:r>
            <a:r>
              <a:rPr lang="et-EE" dirty="0" err="1"/>
              <a:t>higher</a:t>
            </a:r>
            <a:r>
              <a:rPr lang="et-EE" dirty="0"/>
              <a:t> </a:t>
            </a:r>
            <a:r>
              <a:rPr lang="et-EE" dirty="0" err="1"/>
              <a:t>weights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sites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have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species</a:t>
            </a:r>
            <a:r>
              <a:rPr lang="et-EE" dirty="0"/>
              <a:t> (in 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Maximal </a:t>
            </a:r>
            <a:r>
              <a:rPr lang="et-EE" dirty="0" err="1"/>
              <a:t>possible</a:t>
            </a:r>
            <a:r>
              <a:rPr lang="et-EE" dirty="0"/>
              <a:t> </a:t>
            </a:r>
            <a:r>
              <a:rPr lang="et-EE" dirty="0" err="1"/>
              <a:t>correlation</a:t>
            </a:r>
            <a:r>
              <a:rPr lang="et-EE" dirty="0"/>
              <a:t> </a:t>
            </a:r>
            <a:r>
              <a:rPr lang="et-EE" dirty="0" err="1"/>
              <a:t>but</a:t>
            </a:r>
            <a:r>
              <a:rPr lang="et-EE" dirty="0"/>
              <a:t> of </a:t>
            </a:r>
            <a:r>
              <a:rPr lang="et-EE" dirty="0" err="1"/>
              <a:t>course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weights</a:t>
            </a:r>
            <a:r>
              <a:rPr lang="et-EE" dirty="0"/>
              <a:t> (</a:t>
            </a:r>
            <a:r>
              <a:rPr lang="et-EE" dirty="0" err="1"/>
              <a:t>high</a:t>
            </a:r>
            <a:r>
              <a:rPr lang="et-EE" dirty="0"/>
              <a:t> </a:t>
            </a:r>
            <a:r>
              <a:rPr lang="et-EE" dirty="0" err="1"/>
              <a:t>abundance</a:t>
            </a:r>
            <a:r>
              <a:rPr lang="et-EE" dirty="0"/>
              <a:t> </a:t>
            </a:r>
            <a:r>
              <a:rPr lang="et-EE" dirty="0" err="1"/>
              <a:t>points</a:t>
            </a:r>
            <a:r>
              <a:rPr lang="et-EE" dirty="0"/>
              <a:t> (</a:t>
            </a:r>
            <a:r>
              <a:rPr lang="et-EE" dirty="0" err="1"/>
              <a:t>site</a:t>
            </a:r>
            <a:r>
              <a:rPr lang="et-EE" dirty="0"/>
              <a:t> x </a:t>
            </a:r>
            <a:r>
              <a:rPr lang="et-EE" dirty="0" err="1"/>
              <a:t>species</a:t>
            </a:r>
            <a:r>
              <a:rPr lang="et-EE" dirty="0"/>
              <a:t> </a:t>
            </a:r>
            <a:r>
              <a:rPr lang="et-EE" dirty="0" err="1"/>
              <a:t>combination</a:t>
            </a:r>
            <a:r>
              <a:rPr lang="et-EE" dirty="0"/>
              <a:t>) must </a:t>
            </a:r>
            <a:r>
              <a:rPr lang="et-EE" dirty="0" err="1"/>
              <a:t>get</a:t>
            </a:r>
            <a:r>
              <a:rPr lang="et-EE" dirty="0"/>
              <a:t> </a:t>
            </a:r>
            <a:r>
              <a:rPr lang="et-EE" dirty="0" err="1"/>
              <a:t>large</a:t>
            </a:r>
            <a:r>
              <a:rPr lang="et-EE" dirty="0"/>
              <a:t> </a:t>
            </a:r>
            <a:r>
              <a:rPr lang="et-EE" dirty="0" err="1"/>
              <a:t>weights</a:t>
            </a:r>
            <a:r>
              <a:rPr lang="et-EE" dirty="0"/>
              <a:t>)</a:t>
            </a:r>
          </a:p>
          <a:p>
            <a:endParaRPr lang="et-EE" dirty="0"/>
          </a:p>
          <a:p>
            <a:r>
              <a:rPr lang="et-EE" dirty="0"/>
              <a:t>The </a:t>
            </a:r>
            <a:r>
              <a:rPr lang="et-EE" dirty="0" err="1"/>
              <a:t>other</a:t>
            </a:r>
            <a:r>
              <a:rPr lang="et-EE" dirty="0"/>
              <a:t> </a:t>
            </a:r>
            <a:r>
              <a:rPr lang="et-EE" dirty="0" err="1"/>
              <a:t>axes</a:t>
            </a:r>
            <a:r>
              <a:rPr lang="et-EE" dirty="0"/>
              <a:t> are </a:t>
            </a:r>
            <a:r>
              <a:rPr lang="et-EE" dirty="0" err="1"/>
              <a:t>similar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exception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they</a:t>
            </a:r>
            <a:r>
              <a:rPr lang="et-EE" dirty="0"/>
              <a:t> have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uncorrelated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each</a:t>
            </a:r>
            <a:r>
              <a:rPr lang="et-EE" dirty="0"/>
              <a:t> </a:t>
            </a:r>
            <a:r>
              <a:rPr lang="et-EE" dirty="0" err="1"/>
              <a:t>other</a:t>
            </a:r>
            <a:r>
              <a:rPr lang="et-EE" dirty="0"/>
              <a:t>.</a:t>
            </a:r>
          </a:p>
          <a:p>
            <a:endParaRPr lang="et-E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uro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7918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F7E232-B65B-4C66-B30C-FF8BF44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Estonia_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1060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274C6-6DEF-4034-9153-8BD150C3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2E3809-E520-4AAD-BCF6-17A9D91547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8C5731-8583-43BD-A5E4-1F1635B0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1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1B0BF1-218E-4EF1-B1B4-D0D81484165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E0EEA24-B3BC-43F7-8BEE-0C484B779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66218"/>
            <a:ext cx="5486400" cy="203438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3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2C500CC-43BC-4E3D-AB37-ABA8E51D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AD5E3E-F81E-4B39-B414-83E7012B3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A3874ED-D425-4FC7-9A25-B3D036F4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1E844B-CEEB-4C36-BD37-A5FFB8F3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99B437-8886-493D-816D-595C5C245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08E4F0-8FD4-431E-B5E0-F7173E346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2B689A-9D75-4C3A-B151-1732DBF8A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580D0-7F73-4FC7-B0B1-6F83E479C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E96BF-B884-414B-8D90-BCBCCEB2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0A666D5-2455-4C9C-A088-2915FA416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696AE-CD0B-4693-ABFF-D6DFD14FD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6" r:id="rId2"/>
    <p:sldLayoutId id="2147483727" r:id="rId3"/>
    <p:sldLayoutId id="2147483713" r:id="rId4"/>
    <p:sldLayoutId id="2147483712" r:id="rId5"/>
    <p:sldLayoutId id="2147483714" r:id="rId6"/>
    <p:sldLayoutId id="2147483703" r:id="rId7"/>
    <p:sldLayoutId id="2147483724" r:id="rId8"/>
    <p:sldLayoutId id="2147483728" r:id="rId9"/>
    <p:sldLayoutId id="2147483716" r:id="rId10"/>
    <p:sldLayoutId id="2147483719" r:id="rId11"/>
    <p:sldLayoutId id="2147483720" r:id="rId12"/>
    <p:sldLayoutId id="2147483723" r:id="rId13"/>
    <p:sldLayoutId id="2147483715" r:id="rId14"/>
    <p:sldLayoutId id="2147483704" r:id="rId15"/>
    <p:sldLayoutId id="2147483705" r:id="rId16"/>
    <p:sldLayoutId id="2147483707" r:id="rId17"/>
    <p:sldLayoutId id="2147483722" r:id="rId18"/>
    <p:sldLayoutId id="2147483717" r:id="rId19"/>
    <p:sldLayoutId id="2147483725" r:id="rId20"/>
    <p:sldLayoutId id="2147483721" r:id="rId21"/>
    <p:sldLayoutId id="2147483729" r:id="rId2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rdination.okstate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7" y="1572077"/>
            <a:ext cx="7543799" cy="3343045"/>
          </a:xfrm>
        </p:spPr>
        <p:txBody>
          <a:bodyPr/>
          <a:lstStyle/>
          <a:p>
            <a:pPr algn="l"/>
            <a:br>
              <a:rPr lang="en-US" dirty="0"/>
            </a:br>
            <a:r>
              <a:rPr lang="en-US" sz="4800" dirty="0"/>
              <a:t>RLQ: linking patterns in phylogeny, traits, environment and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8597" y="5128866"/>
            <a:ext cx="7543800" cy="543155"/>
          </a:xfrm>
        </p:spPr>
        <p:txBody>
          <a:bodyPr/>
          <a:lstStyle/>
          <a:p>
            <a:r>
              <a:rPr lang="en-US" dirty="0"/>
              <a:t>L2</a:t>
            </a:r>
            <a:r>
              <a:rPr lang="en-US" noProof="0" dirty="0"/>
              <a:t> </a:t>
            </a:r>
            <a:r>
              <a:rPr lang="en-US" noProof="0" dirty="0" err="1"/>
              <a:t>StatisticsCorner</a:t>
            </a:r>
            <a:r>
              <a:rPr lang="en-US" noProof="0" dirty="0"/>
              <a:t> </a:t>
            </a:r>
          </a:p>
          <a:p>
            <a:endParaRPr lang="en-US" sz="800" noProof="0" dirty="0"/>
          </a:p>
          <a:p>
            <a:r>
              <a:rPr lang="en-US" dirty="0"/>
              <a:t>Ants Kaasik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02737-CF1F-4A21-BD1A-F58BE62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19.01.2022</a:t>
            </a:r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RLQ step 1 example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FE08E-15F9-4315-972C-48FA6EA93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599" y="1905000"/>
            <a:ext cx="7543801" cy="4267200"/>
          </a:xfrm>
        </p:spPr>
        <p:txBody>
          <a:bodyPr/>
          <a:lstStyle/>
          <a:p>
            <a:r>
              <a:rPr lang="en-US" dirty="0"/>
              <a:t>Bumblebee abundance dataset: 40 sites and 17 species</a:t>
            </a:r>
          </a:p>
          <a:p>
            <a:endParaRPr lang="en-US" dirty="0"/>
          </a:p>
          <a:p>
            <a:r>
              <a:rPr lang="en-US" dirty="0"/>
              <a:t>Abundance is low – 10.6 specimens per site (on average), 4.2 species per site (on average)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RLQ </a:t>
            </a:r>
            <a:r>
              <a:rPr lang="et-EE" dirty="0" err="1"/>
              <a:t>step</a:t>
            </a:r>
            <a:r>
              <a:rPr lang="et-EE" dirty="0"/>
              <a:t> 1 </a:t>
            </a:r>
            <a:r>
              <a:rPr lang="et-EE" dirty="0" err="1"/>
              <a:t>example</a:t>
            </a:r>
            <a:r>
              <a:rPr lang="et-EE" dirty="0"/>
              <a:t> (</a:t>
            </a:r>
            <a:r>
              <a:rPr lang="et-EE" dirty="0" err="1"/>
              <a:t>cont</a:t>
            </a:r>
            <a:r>
              <a:rPr lang="et-EE" dirty="0"/>
              <a:t>.)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2C56C6-13AB-4152-A486-7D862623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1679164"/>
            <a:ext cx="5181601" cy="51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RLQ </a:t>
            </a:r>
            <a:r>
              <a:rPr lang="et-EE" dirty="0" err="1"/>
              <a:t>step</a:t>
            </a:r>
            <a:r>
              <a:rPr lang="et-EE" dirty="0"/>
              <a:t> 1 </a:t>
            </a:r>
            <a:r>
              <a:rPr lang="et-EE" dirty="0" err="1"/>
              <a:t>example</a:t>
            </a:r>
            <a:r>
              <a:rPr lang="et-EE" dirty="0"/>
              <a:t> (</a:t>
            </a:r>
            <a:r>
              <a:rPr lang="et-EE" dirty="0" err="1"/>
              <a:t>cont</a:t>
            </a:r>
            <a:r>
              <a:rPr lang="et-EE" dirty="0"/>
              <a:t>.)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D9980-1A0D-47E2-A405-E19BD7715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2" y="1690688"/>
            <a:ext cx="4819650" cy="48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RLQ </a:t>
            </a:r>
            <a:r>
              <a:rPr lang="et-EE" dirty="0" err="1"/>
              <a:t>step</a:t>
            </a:r>
            <a:r>
              <a:rPr lang="et-EE" dirty="0"/>
              <a:t> 1 </a:t>
            </a:r>
            <a:r>
              <a:rPr lang="et-EE" dirty="0" err="1"/>
              <a:t>example</a:t>
            </a:r>
            <a:r>
              <a:rPr lang="et-EE" dirty="0"/>
              <a:t> (</a:t>
            </a:r>
            <a:r>
              <a:rPr lang="et-EE" dirty="0" err="1"/>
              <a:t>cont</a:t>
            </a:r>
            <a:r>
              <a:rPr lang="et-EE" dirty="0"/>
              <a:t>.)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F131F-479F-4F0C-A76B-A3EECD429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062" y="1803970"/>
            <a:ext cx="4848225" cy="48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9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RLQ step 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3200400"/>
          </a:xfrm>
        </p:spPr>
        <p:txBody>
          <a:bodyPr/>
          <a:lstStyle/>
          <a:p>
            <a:r>
              <a:rPr lang="en-US" dirty="0"/>
              <a:t>Now we make use of the 3 step 1 ordinations to produce a joint one</a:t>
            </a:r>
          </a:p>
          <a:p>
            <a:endParaRPr lang="en-US" dirty="0"/>
          </a:p>
          <a:p>
            <a:r>
              <a:rPr lang="en-US" dirty="0"/>
              <a:t>RLQ gives us a first axis with maximum covariance between the traits and the environmental variables (mediated by abundances)</a:t>
            </a:r>
          </a:p>
          <a:p>
            <a:endParaRPr lang="en-US" dirty="0"/>
          </a:p>
          <a:p>
            <a:r>
              <a:rPr lang="en-US" dirty="0"/>
              <a:t>Obviously we lose some information with the joint ordination (hopefully we gain more)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RLQ </a:t>
            </a:r>
            <a:r>
              <a:rPr lang="et-EE" dirty="0" err="1"/>
              <a:t>step</a:t>
            </a:r>
            <a:r>
              <a:rPr lang="et-EE" dirty="0"/>
              <a:t> 2 </a:t>
            </a:r>
            <a:r>
              <a:rPr lang="et-EE" dirty="0" err="1"/>
              <a:t>example</a:t>
            </a:r>
            <a:r>
              <a:rPr lang="et-EE" dirty="0"/>
              <a:t> (</a:t>
            </a:r>
            <a:r>
              <a:rPr lang="et-EE" dirty="0" err="1"/>
              <a:t>cont</a:t>
            </a:r>
            <a:r>
              <a:rPr lang="et-EE" dirty="0"/>
              <a:t>.)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0EF7A-0D80-484D-B8AB-9B74C5B5F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549" y="1956131"/>
            <a:ext cx="4695824" cy="46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Adding</a:t>
            </a:r>
            <a:r>
              <a:rPr lang="et-EE" dirty="0"/>
              <a:t> </a:t>
            </a:r>
            <a:r>
              <a:rPr lang="et-EE" dirty="0" err="1"/>
              <a:t>phylogeny</a:t>
            </a:r>
            <a:r>
              <a:rPr lang="et-EE" dirty="0"/>
              <a:t> and </a:t>
            </a:r>
            <a:r>
              <a:rPr lang="et-EE" dirty="0" err="1"/>
              <a:t>spatial</a:t>
            </a:r>
            <a:r>
              <a:rPr lang="et-EE" dirty="0"/>
              <a:t> </a:t>
            </a:r>
            <a:r>
              <a:rPr lang="et-EE" dirty="0" err="1"/>
              <a:t>location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5704" y="1828800"/>
            <a:ext cx="8196696" cy="3200400"/>
          </a:xfrm>
        </p:spPr>
        <p:txBody>
          <a:bodyPr/>
          <a:lstStyle/>
          <a:p>
            <a:r>
              <a:rPr lang="et-EE" dirty="0" err="1"/>
              <a:t>Closely</a:t>
            </a:r>
            <a:r>
              <a:rPr lang="et-EE" dirty="0"/>
              <a:t> </a:t>
            </a:r>
            <a:r>
              <a:rPr lang="et-EE" dirty="0" err="1"/>
              <a:t>related</a:t>
            </a:r>
            <a:r>
              <a:rPr lang="et-EE" dirty="0"/>
              <a:t> </a:t>
            </a:r>
            <a:r>
              <a:rPr lang="et-EE" dirty="0" err="1"/>
              <a:t>species</a:t>
            </a:r>
            <a:r>
              <a:rPr lang="et-EE" dirty="0"/>
              <a:t> have </a:t>
            </a:r>
            <a:r>
              <a:rPr lang="et-EE" dirty="0" err="1"/>
              <a:t>probably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similar</a:t>
            </a:r>
            <a:r>
              <a:rPr lang="et-EE" dirty="0"/>
              <a:t> </a:t>
            </a:r>
            <a:r>
              <a:rPr lang="et-EE" dirty="0" err="1"/>
              <a:t>trait</a:t>
            </a:r>
            <a:r>
              <a:rPr lang="et-EE" dirty="0"/>
              <a:t> </a:t>
            </a:r>
            <a:r>
              <a:rPr lang="et-EE" dirty="0" err="1"/>
              <a:t>values</a:t>
            </a:r>
            <a:r>
              <a:rPr lang="et-EE" dirty="0"/>
              <a:t> </a:t>
            </a:r>
            <a:r>
              <a:rPr lang="et-EE" dirty="0" err="1"/>
              <a:t>than</a:t>
            </a:r>
            <a:r>
              <a:rPr lang="et-EE" dirty="0"/>
              <a:t> </a:t>
            </a:r>
            <a:r>
              <a:rPr lang="et-EE" dirty="0" err="1"/>
              <a:t>distantly</a:t>
            </a:r>
            <a:r>
              <a:rPr lang="et-EE" dirty="0"/>
              <a:t> </a:t>
            </a:r>
            <a:r>
              <a:rPr lang="et-EE" dirty="0" err="1"/>
              <a:t>related</a:t>
            </a:r>
            <a:r>
              <a:rPr lang="et-EE" dirty="0"/>
              <a:t> </a:t>
            </a:r>
            <a:r>
              <a:rPr lang="et-EE" dirty="0" err="1"/>
              <a:t>species</a:t>
            </a:r>
            <a:endParaRPr lang="et-EE" dirty="0"/>
          </a:p>
          <a:p>
            <a:endParaRPr lang="et-EE" sz="1000" dirty="0"/>
          </a:p>
          <a:p>
            <a:r>
              <a:rPr lang="et-EE" dirty="0" err="1"/>
              <a:t>Spatially</a:t>
            </a:r>
            <a:r>
              <a:rPr lang="et-EE" dirty="0"/>
              <a:t> </a:t>
            </a:r>
            <a:r>
              <a:rPr lang="et-EE" dirty="0" err="1"/>
              <a:t>close</a:t>
            </a:r>
            <a:r>
              <a:rPr lang="et-EE" dirty="0"/>
              <a:t> </a:t>
            </a:r>
            <a:r>
              <a:rPr lang="et-EE" dirty="0" err="1"/>
              <a:t>sites</a:t>
            </a:r>
            <a:r>
              <a:rPr lang="et-EE" dirty="0"/>
              <a:t> are </a:t>
            </a:r>
            <a:r>
              <a:rPr lang="et-EE" dirty="0" err="1"/>
              <a:t>probably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similar</a:t>
            </a:r>
            <a:r>
              <a:rPr lang="et-EE" dirty="0"/>
              <a:t> </a:t>
            </a:r>
            <a:r>
              <a:rPr lang="et-EE" dirty="0" err="1"/>
              <a:t>than</a:t>
            </a:r>
            <a:r>
              <a:rPr lang="et-EE" dirty="0"/>
              <a:t> </a:t>
            </a:r>
            <a:r>
              <a:rPr lang="et-EE" dirty="0" err="1"/>
              <a:t>sites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are </a:t>
            </a:r>
            <a:r>
              <a:rPr lang="et-EE" dirty="0" err="1"/>
              <a:t>spatially</a:t>
            </a:r>
            <a:r>
              <a:rPr lang="et-EE" dirty="0"/>
              <a:t> </a:t>
            </a:r>
            <a:r>
              <a:rPr lang="et-EE" dirty="0" err="1"/>
              <a:t>distant</a:t>
            </a:r>
            <a:endParaRPr lang="et-EE" dirty="0"/>
          </a:p>
          <a:p>
            <a:endParaRPr lang="et-EE" sz="1000" dirty="0"/>
          </a:p>
          <a:p>
            <a:r>
              <a:rPr lang="et-EE" dirty="0" err="1"/>
              <a:t>Adding</a:t>
            </a:r>
            <a:r>
              <a:rPr lang="et-EE" dirty="0"/>
              <a:t> </a:t>
            </a:r>
            <a:r>
              <a:rPr lang="et-EE" dirty="0" err="1"/>
              <a:t>those</a:t>
            </a:r>
            <a:r>
              <a:rPr lang="et-EE" dirty="0"/>
              <a:t> </a:t>
            </a:r>
            <a:r>
              <a:rPr lang="et-EE" dirty="0" err="1"/>
              <a:t>two</a:t>
            </a:r>
            <a:r>
              <a:rPr lang="et-EE" dirty="0"/>
              <a:t> </a:t>
            </a:r>
            <a:r>
              <a:rPr lang="et-EE" dirty="0" err="1"/>
              <a:t>aspects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RLQ </a:t>
            </a:r>
            <a:r>
              <a:rPr lang="et-EE" dirty="0" err="1"/>
              <a:t>analysis</a:t>
            </a:r>
            <a:r>
              <a:rPr lang="et-EE" dirty="0"/>
              <a:t> </a:t>
            </a:r>
            <a:r>
              <a:rPr lang="et-EE" dirty="0" err="1"/>
              <a:t>leads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a </a:t>
            </a:r>
            <a:r>
              <a:rPr lang="et-EE" dirty="0" err="1"/>
              <a:t>phylogenetically</a:t>
            </a:r>
            <a:r>
              <a:rPr lang="et-EE" dirty="0"/>
              <a:t> and </a:t>
            </a:r>
            <a:r>
              <a:rPr lang="et-EE" dirty="0" err="1"/>
              <a:t>geographically</a:t>
            </a:r>
            <a:r>
              <a:rPr lang="et-EE" dirty="0"/>
              <a:t> </a:t>
            </a:r>
            <a:r>
              <a:rPr lang="et-EE" dirty="0" err="1"/>
              <a:t>informed</a:t>
            </a:r>
            <a:r>
              <a:rPr lang="et-EE" dirty="0"/>
              <a:t> </a:t>
            </a:r>
            <a:r>
              <a:rPr lang="et-EE" dirty="0" err="1"/>
              <a:t>ordination</a:t>
            </a:r>
            <a:r>
              <a:rPr lang="et-EE" dirty="0"/>
              <a:t> </a:t>
            </a:r>
            <a:r>
              <a:rPr lang="et-EE" dirty="0" err="1"/>
              <a:t>method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AFC3F-2AF4-41B2-BB2D-648464FFC323}"/>
              </a:ext>
            </a:extLst>
          </p:cNvPr>
          <p:cNvSpPr txBox="1"/>
          <p:nvPr/>
        </p:nvSpPr>
        <p:spPr>
          <a:xfrm>
            <a:off x="3385704" y="5679258"/>
            <a:ext cx="8849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Pavoine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 S., Vela, E.,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Gachet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 S., De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Bélair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 G., &amp; Bonsall, M. B. (2011). Linking patterns in phylogeny, traits, abiotic variables and space: a novel approach to linking environmental filtering and plant community assembly. </a:t>
            </a:r>
            <a:r>
              <a:rPr lang="en-US" b="0" i="1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Journal of Ecology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99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(1), 165-175.</a:t>
            </a:r>
            <a:endParaRPr lang="en-US" dirty="0">
              <a:solidFill>
                <a:srgbClr val="2C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Adding</a:t>
            </a:r>
            <a:r>
              <a:rPr lang="et-EE" dirty="0"/>
              <a:t> </a:t>
            </a:r>
            <a:r>
              <a:rPr lang="et-EE" dirty="0" err="1"/>
              <a:t>phylogeny</a:t>
            </a:r>
            <a:r>
              <a:rPr lang="et-EE" dirty="0"/>
              <a:t> and </a:t>
            </a:r>
            <a:r>
              <a:rPr lang="et-EE" dirty="0" err="1"/>
              <a:t>spatial</a:t>
            </a:r>
            <a:r>
              <a:rPr lang="et-EE" dirty="0"/>
              <a:t> </a:t>
            </a:r>
            <a:r>
              <a:rPr lang="et-EE" dirty="0" err="1"/>
              <a:t>location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32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8A2DA-AC3B-4514-BCFB-116DBF103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96430"/>
            <a:ext cx="6614948" cy="50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RLQ </a:t>
            </a:r>
            <a:r>
              <a:rPr lang="et-EE" dirty="0" err="1"/>
              <a:t>step</a:t>
            </a:r>
            <a:r>
              <a:rPr lang="et-EE" dirty="0"/>
              <a:t> 1 </a:t>
            </a:r>
            <a:r>
              <a:rPr lang="et-EE" dirty="0" err="1"/>
              <a:t>example</a:t>
            </a:r>
            <a:r>
              <a:rPr lang="et-EE" dirty="0"/>
              <a:t> (</a:t>
            </a:r>
            <a:r>
              <a:rPr lang="et-EE" dirty="0" err="1"/>
              <a:t>cont</a:t>
            </a:r>
            <a:r>
              <a:rPr lang="et-EE" dirty="0"/>
              <a:t>.)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DC11C-8E99-449F-BD09-555A3332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10565"/>
            <a:ext cx="5076825" cy="50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3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RLQ </a:t>
            </a:r>
            <a:r>
              <a:rPr lang="et-EE" dirty="0" err="1"/>
              <a:t>step</a:t>
            </a:r>
            <a:r>
              <a:rPr lang="et-EE" dirty="0"/>
              <a:t> 1 </a:t>
            </a:r>
            <a:r>
              <a:rPr lang="et-EE" dirty="0" err="1"/>
              <a:t>example</a:t>
            </a:r>
            <a:r>
              <a:rPr lang="et-EE" dirty="0"/>
              <a:t> (</a:t>
            </a:r>
            <a:r>
              <a:rPr lang="et-EE" dirty="0" err="1"/>
              <a:t>cont</a:t>
            </a:r>
            <a:r>
              <a:rPr lang="et-EE" dirty="0"/>
              <a:t>.)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3A536-AB8D-4D9D-81F5-739D798E2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166" y="2134704"/>
            <a:ext cx="4151267" cy="4144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A3B4D-207D-4719-903D-A14B2F18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130" y="1717491"/>
            <a:ext cx="4772025" cy="47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know what RLQ is, what steps are carried out during the analysis and what the end-product is</a:t>
            </a:r>
          </a:p>
          <a:p>
            <a:endParaRPr lang="et-EE" dirty="0"/>
          </a:p>
          <a:p>
            <a:r>
              <a:rPr lang="en-US" dirty="0"/>
              <a:t>You know that it is possible to do this analysis in 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RLQ </a:t>
            </a:r>
            <a:r>
              <a:rPr lang="et-EE" dirty="0" err="1"/>
              <a:t>step</a:t>
            </a:r>
            <a:r>
              <a:rPr lang="et-EE" dirty="0"/>
              <a:t> 2 </a:t>
            </a:r>
            <a:r>
              <a:rPr lang="et-EE" dirty="0" err="1"/>
              <a:t>example</a:t>
            </a:r>
            <a:r>
              <a:rPr lang="et-EE" dirty="0"/>
              <a:t> (</a:t>
            </a:r>
            <a:r>
              <a:rPr lang="et-EE" dirty="0" err="1"/>
              <a:t>cont</a:t>
            </a:r>
            <a:r>
              <a:rPr lang="et-EE" dirty="0"/>
              <a:t>.)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7BA39-4A3A-453D-907C-76797A9EC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4851114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1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600" y="1371600"/>
            <a:ext cx="3276000" cy="2743200"/>
          </a:xfrm>
        </p:spPr>
        <p:txBody>
          <a:bodyPr/>
          <a:lstStyle/>
          <a:p>
            <a:pPr marL="0" indent="0">
              <a:buNone/>
            </a:pPr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err="1"/>
              <a:t>Questions</a:t>
            </a:r>
            <a:r>
              <a:rPr lang="et-EE" dirty="0"/>
              <a:t>?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200" y="1942649"/>
            <a:ext cx="8610600" cy="4343400"/>
          </a:xfrm>
        </p:spPr>
        <p:txBody>
          <a:bodyPr/>
          <a:lstStyle/>
          <a:p>
            <a:r>
              <a:rPr lang="en-US" dirty="0"/>
              <a:t>RLQ is mostly and ordination technique</a:t>
            </a:r>
          </a:p>
          <a:p>
            <a:endParaRPr lang="en-US" sz="800" dirty="0"/>
          </a:p>
          <a:p>
            <a:r>
              <a:rPr lang="en-US" dirty="0"/>
              <a:t>"Ordination is the collective term for multivariate techniques that arrange sites along axes on the basis of data on species composition" (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Braak</a:t>
            </a:r>
            <a:r>
              <a:rPr lang="en-US" dirty="0"/>
              <a:t> 1987)</a:t>
            </a:r>
          </a:p>
          <a:p>
            <a:r>
              <a:rPr lang="en-US" dirty="0"/>
              <a:t>" The displaying of a swarm of data points in a two or </a:t>
            </a:r>
            <a:r>
              <a:rPr lang="en-US" dirty="0" err="1"/>
              <a:t>threedimensional</a:t>
            </a:r>
            <a:r>
              <a:rPr lang="en-US" dirty="0"/>
              <a:t> coordinate frame so as to make the relationships among the points in many-dimensional space visible on inspection" (</a:t>
            </a:r>
            <a:r>
              <a:rPr lang="en-US" dirty="0" err="1"/>
              <a:t>Pielou</a:t>
            </a:r>
            <a:r>
              <a:rPr lang="en-US" dirty="0"/>
              <a:t> 1984)</a:t>
            </a:r>
          </a:p>
          <a:p>
            <a:r>
              <a:rPr lang="en-US" sz="1600" dirty="0"/>
              <a:t>Palmer M (2017). Ordination Methods for Ecologists (</a:t>
            </a:r>
            <a:r>
              <a:rPr lang="en-US" sz="1600" dirty="0">
                <a:hlinkClick r:id="rId3"/>
              </a:rPr>
              <a:t>http://ordination.okstate.edu</a:t>
            </a:r>
            <a:r>
              <a:rPr lang="en-US" sz="1600" dirty="0"/>
              <a:t>), visited 13.01.2022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simple ordination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AD5B6-941C-4A88-A83E-AE68414CA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86911"/>
            <a:ext cx="4879298" cy="4872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0EDF7-1E51-43C8-81BF-E0B5764478F7}"/>
              </a:ext>
            </a:extLst>
          </p:cNvPr>
          <p:cNvSpPr txBox="1"/>
          <p:nvPr/>
        </p:nvSpPr>
        <p:spPr>
          <a:xfrm>
            <a:off x="4031976" y="5955870"/>
            <a:ext cx="8160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C5696"/>
                </a:solidFill>
                <a:effectLst/>
                <a:latin typeface="+mn-lt"/>
              </a:rPr>
              <a:t>Väre</a:t>
            </a:r>
            <a:r>
              <a:rPr lang="en-US" b="0" i="0" dirty="0">
                <a:solidFill>
                  <a:srgbClr val="2C5696"/>
                </a:solidFill>
                <a:effectLst/>
                <a:latin typeface="+mn-lt"/>
              </a:rPr>
              <a:t>, H.,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+mn-lt"/>
              </a:rPr>
              <a:t>Ohtonen</a:t>
            </a:r>
            <a:r>
              <a:rPr lang="en-US" b="0" i="0" dirty="0">
                <a:solidFill>
                  <a:srgbClr val="2C5696"/>
                </a:solidFill>
                <a:effectLst/>
                <a:latin typeface="+mn-lt"/>
              </a:rPr>
              <a:t>, R. and Oksanen, J. (1995) Effects of reindeer grazing on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+mn-lt"/>
              </a:rPr>
              <a:t>understorey</a:t>
            </a:r>
            <a:r>
              <a:rPr lang="en-US" b="0" i="0" dirty="0">
                <a:solidFill>
                  <a:srgbClr val="2C5696"/>
                </a:solidFill>
                <a:effectLst/>
                <a:latin typeface="+mn-lt"/>
              </a:rPr>
              <a:t> vegetation in dry Pinus sylvestris forests. </a:t>
            </a:r>
            <a:r>
              <a:rPr lang="en-US" b="0" i="1" dirty="0">
                <a:solidFill>
                  <a:srgbClr val="2C5696"/>
                </a:solidFill>
                <a:effectLst/>
                <a:latin typeface="+mn-lt"/>
              </a:rPr>
              <a:t>Journal of Vegetation Science</a:t>
            </a:r>
            <a:r>
              <a:rPr lang="en-US" b="0" i="0" dirty="0">
                <a:solidFill>
                  <a:srgbClr val="2C5696"/>
                </a:solidFill>
                <a:effectLst/>
                <a:latin typeface="+mn-lt"/>
              </a:rPr>
              <a:t> 6, 523–530.</a:t>
            </a:r>
            <a:endParaRPr lang="en-US" dirty="0">
              <a:solidFill>
                <a:srgbClr val="2C5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3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fourth corner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848600" cy="4343400"/>
          </a:xfrm>
        </p:spPr>
        <p:txBody>
          <a:bodyPr/>
          <a:lstStyle/>
          <a:p>
            <a:r>
              <a:rPr lang="en-US" dirty="0"/>
              <a:t>It the classic setting we have</a:t>
            </a:r>
          </a:p>
          <a:p>
            <a:pPr marL="514350" indent="-514350">
              <a:buAutoNum type="arabicParenR"/>
            </a:pPr>
            <a:r>
              <a:rPr lang="en-US" dirty="0"/>
              <a:t>Sites x environment (R)</a:t>
            </a:r>
          </a:p>
          <a:p>
            <a:pPr marL="514350" indent="-514350">
              <a:buAutoNum type="arabicParenR"/>
            </a:pPr>
            <a:r>
              <a:rPr lang="en-US" dirty="0"/>
              <a:t>Sites x species (abundance or presence) (L)</a:t>
            </a:r>
          </a:p>
          <a:p>
            <a:pPr marL="514350" indent="-514350">
              <a:buAutoNum type="arabicParenR"/>
            </a:pPr>
            <a:r>
              <a:rPr lang="en-US" dirty="0"/>
              <a:t>Species x traits (Q)</a:t>
            </a:r>
          </a:p>
          <a:p>
            <a:r>
              <a:rPr lang="en-US" dirty="0"/>
              <a:t>and the object of interest is the relationship between environment and traits</a:t>
            </a:r>
          </a:p>
          <a:p>
            <a:r>
              <a:rPr lang="en-US" dirty="0"/>
              <a:t>i.e. we want an ordination that allows simultaneous map of environment and traits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RLQ and fourth corner test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752600"/>
            <a:ext cx="7543800" cy="4267200"/>
          </a:xfrm>
        </p:spPr>
        <p:txBody>
          <a:bodyPr/>
          <a:lstStyle/>
          <a:p>
            <a:r>
              <a:rPr lang="en-US" dirty="0"/>
              <a:t>RLQ ordination is the solution – we produce (typically) one or two axes (in some meaningful way) and can represent the traits and environment in these new coordinates </a:t>
            </a:r>
          </a:p>
          <a:p>
            <a:endParaRPr lang="en-US" dirty="0"/>
          </a:p>
          <a:p>
            <a:r>
              <a:rPr lang="en-US" dirty="0"/>
              <a:t>Fourth corner test is a formal (</a:t>
            </a:r>
            <a:r>
              <a:rPr lang="en-US" dirty="0" err="1"/>
              <a:t>permuta</a:t>
            </a:r>
            <a:r>
              <a:rPr lang="et-EE" dirty="0"/>
              <a:t>t</a:t>
            </a:r>
            <a:r>
              <a:rPr lang="en-US" dirty="0"/>
              <a:t>ion based) testing procedure for evaluating the significance of the patterns visible from the ordination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RLQ ordination example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DC836-ECF0-4B36-8CA9-5562E411F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ure image">
            <a:extLst>
              <a:ext uri="{FF2B5EF4-FFF2-40B4-BE49-F238E27FC236}">
                <a16:creationId xmlns:a16="http://schemas.microsoft.com/office/drawing/2014/main" id="{0D30DBA3-6744-4F06-A475-5D4DA626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21577"/>
            <a:ext cx="5684838" cy="37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0032F6-6F8C-4337-9ABE-32386F9270BD}"/>
              </a:ext>
            </a:extLst>
          </p:cNvPr>
          <p:cNvSpPr txBox="1"/>
          <p:nvPr/>
        </p:nvSpPr>
        <p:spPr>
          <a:xfrm>
            <a:off x="3997187" y="5817758"/>
            <a:ext cx="82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Dray, S., Choler, P.,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Dolédec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 S., Peres-Neto, P. R.,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Thuiller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 W.,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Pavoine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 S., &amp;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ter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Braak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 C. J. (2014). Combining the fourth‐corner and the RLQ methods for assessing trait responses to environmental variation. </a:t>
            </a:r>
            <a:r>
              <a:rPr lang="en-US" b="0" i="1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Ecology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95</a:t>
            </a:r>
            <a:r>
              <a:rPr lang="en-US" b="0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(1), 14-21.</a:t>
            </a:r>
            <a:endParaRPr lang="en-US" dirty="0">
              <a:solidFill>
                <a:srgbClr val="2C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RLQ step 1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1066800"/>
          </a:xfrm>
        </p:spPr>
        <p:txBody>
          <a:bodyPr/>
          <a:lstStyle/>
          <a:p>
            <a:r>
              <a:rPr lang="en-US" dirty="0"/>
              <a:t>3 separate ordinations: one for R, one for L, one for Q</a:t>
            </a:r>
          </a:p>
          <a:p>
            <a:endParaRPr lang="en-US" dirty="0"/>
          </a:p>
          <a:p>
            <a:r>
              <a:rPr lang="en-US" dirty="0"/>
              <a:t>Ordination technique depends on the variables present. E.g. if R contains only continuous variables then R is ordinated with PCA, if Q contains only categorical variables then Q is ordinated with MCA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Weights for the ordinations of R and Q are deduced from L </a:t>
            </a:r>
          </a:p>
        </p:txBody>
      </p:sp>
    </p:spTree>
    <p:extLst>
      <p:ext uri="{BB962C8B-B14F-4D97-AF65-F5344CB8AC3E}">
        <p14:creationId xmlns:p14="http://schemas.microsoft.com/office/powerpoint/2010/main" val="33784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RLQ step 1 (cont.)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609600"/>
          </a:xfrm>
        </p:spPr>
        <p:txBody>
          <a:bodyPr/>
          <a:lstStyle/>
          <a:p>
            <a:r>
              <a:rPr lang="en-US" dirty="0"/>
              <a:t>We must ordinate L so that species and sites are „aligned“</a:t>
            </a:r>
          </a:p>
          <a:p>
            <a:endParaRPr lang="en-US" dirty="0"/>
          </a:p>
          <a:p>
            <a:r>
              <a:rPr lang="en-US" dirty="0"/>
              <a:t>CA gives us a first axis so that the species scores and site scores have maximal possible correlation (given the data)</a:t>
            </a:r>
          </a:p>
          <a:p>
            <a:endParaRPr lang="en-US" dirty="0"/>
          </a:p>
          <a:p>
            <a:r>
              <a:rPr lang="en-US" dirty="0"/>
              <a:t>So (as the name says) ordination of L is such that there is correspondence between sites and species</a:t>
            </a:r>
          </a:p>
        </p:txBody>
      </p:sp>
    </p:spTree>
    <p:extLst>
      <p:ext uri="{BB962C8B-B14F-4D97-AF65-F5344CB8AC3E}">
        <p14:creationId xmlns:p14="http://schemas.microsoft.com/office/powerpoint/2010/main" val="24887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10862</TotalTime>
  <Words>1255</Words>
  <Application>Microsoft Office PowerPoint</Application>
  <PresentationFormat>Widescreen</PresentationFormat>
  <Paragraphs>141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Rubik</vt:lpstr>
      <vt:lpstr>Rubik Bold</vt:lpstr>
      <vt:lpstr>UT_2019 Theme</vt:lpstr>
      <vt:lpstr> RLQ: linking patterns in phylogeny, traits, environment and space</vt:lpstr>
      <vt:lpstr>My aim</vt:lpstr>
      <vt:lpstr>Ordination?</vt:lpstr>
      <vt:lpstr>One simple ordination</vt:lpstr>
      <vt:lpstr>Missing fourth corner</vt:lpstr>
      <vt:lpstr>RLQ and fourth corner test</vt:lpstr>
      <vt:lpstr>RLQ ordination example</vt:lpstr>
      <vt:lpstr>RLQ step 1</vt:lpstr>
      <vt:lpstr>RLQ step 1 (cont.)</vt:lpstr>
      <vt:lpstr>RLQ step 1 example</vt:lpstr>
      <vt:lpstr>RLQ step 1 example (cont.)</vt:lpstr>
      <vt:lpstr>RLQ step 1 example (cont.)</vt:lpstr>
      <vt:lpstr>RLQ step 1 example (cont.)</vt:lpstr>
      <vt:lpstr>RLQ step 2</vt:lpstr>
      <vt:lpstr>RLQ step 2 example (cont.)</vt:lpstr>
      <vt:lpstr>Adding phylogeny and spatial location</vt:lpstr>
      <vt:lpstr>Adding phylogeny and spatial location</vt:lpstr>
      <vt:lpstr>RLQ step 1 example (cont.)</vt:lpstr>
      <vt:lpstr>RLQ step 1 example (cont.)</vt:lpstr>
      <vt:lpstr>RLQ step 2 example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Ants Kaasik</cp:lastModifiedBy>
  <cp:revision>70</cp:revision>
  <dcterms:created xsi:type="dcterms:W3CDTF">2018-12-27T16:27:33Z</dcterms:created>
  <dcterms:modified xsi:type="dcterms:W3CDTF">2022-01-19T07:47:37Z</dcterms:modified>
</cp:coreProperties>
</file>