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425A-AF87-4112-8E2C-C56946A942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9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DC18F-14DE-4896-A0A6-CBD22C70022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0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295ED-A906-467A-9436-D50FC53E4F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1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B4A2-6028-448F-9394-1A3B536C47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2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C297B-643E-4FAE-A249-51FDBBECF7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0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AF14-2756-4693-88A2-8EBD943F09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F64D4-6DF3-4566-9C8A-545341CC484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2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6379A-C1E2-4956-8365-FA18BCEF884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6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2EB3-9F39-4491-B847-DE0247CE6B3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7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FA315-2A34-4AD9-B06C-71B1A8ED0B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3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C2EE-9C69-43A3-9124-C04D75A65A2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0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Master text styles</a:t>
            </a:r>
          </a:p>
          <a:p>
            <a:pPr lvl="1"/>
            <a:r>
              <a:rPr lang="en-GB" altLang="et-EE" smtClean="0"/>
              <a:t>Second level</a:t>
            </a:r>
          </a:p>
          <a:p>
            <a:pPr lvl="2"/>
            <a:r>
              <a:rPr lang="en-GB" altLang="et-EE" smtClean="0"/>
              <a:t>Third level</a:t>
            </a:r>
          </a:p>
          <a:p>
            <a:pPr lvl="3"/>
            <a:r>
              <a:rPr lang="en-GB" altLang="et-EE" smtClean="0"/>
              <a:t>Fourth level</a:t>
            </a:r>
          </a:p>
          <a:p>
            <a:pPr lvl="4"/>
            <a:r>
              <a:rPr lang="en-GB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37605E4-88FD-4B63-9B49-83E832A0D605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900113" y="1484313"/>
            <a:ext cx="58785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 dirty="0">
                <a:solidFill>
                  <a:srgbClr val="000000"/>
                </a:solidFill>
              </a:rPr>
              <a:t>Oli meil valim, N = 7, midagi muud me ei tea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 dirty="0">
                <a:solidFill>
                  <a:srgbClr val="000000"/>
                </a:solidFill>
              </a:rPr>
              <a:t>silma ja tarkuse vahel oli korrelatsioon </a:t>
            </a:r>
          </a:p>
        </p:txBody>
      </p:sp>
      <p:grpSp>
        <p:nvGrpSpPr>
          <p:cNvPr id="2051" name="Group 17"/>
          <p:cNvGrpSpPr>
            <a:grpSpLocks/>
          </p:cNvGrpSpPr>
          <p:nvPr/>
        </p:nvGrpSpPr>
        <p:grpSpPr bwMode="auto">
          <a:xfrm>
            <a:off x="644525" y="3284538"/>
            <a:ext cx="4432300" cy="2989262"/>
            <a:chOff x="644554" y="3284984"/>
            <a:chExt cx="4431502" cy="2988218"/>
          </a:xfrm>
        </p:grpSpPr>
        <p:cxnSp>
          <p:nvCxnSpPr>
            <p:cNvPr id="2053" name="Straight Connector 4"/>
            <p:cNvCxnSpPr>
              <a:cxnSpLocks noChangeShapeType="1"/>
            </p:cNvCxnSpPr>
            <p:nvPr/>
          </p:nvCxnSpPr>
          <p:spPr bwMode="auto">
            <a:xfrm>
              <a:off x="1475656" y="3284984"/>
              <a:ext cx="0" cy="237626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4" name="Oval 9"/>
            <p:cNvSpPr>
              <a:spLocks noChangeArrowheads="1"/>
            </p:cNvSpPr>
            <p:nvPr/>
          </p:nvSpPr>
          <p:spPr bwMode="auto">
            <a:xfrm>
              <a:off x="1763688" y="506620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t-EE" altLang="et-EE" sz="2400">
                <a:solidFill>
                  <a:srgbClr val="000000"/>
                </a:solidFill>
              </a:endParaRPr>
            </a:p>
          </p:txBody>
        </p:sp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4562152"/>
              <a:ext cx="22542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987393"/>
              <a:ext cx="22542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882344"/>
              <a:ext cx="22542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5927" y="4530725"/>
              <a:ext cx="22542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5683" y="3944302"/>
              <a:ext cx="22542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8503" y="4305300"/>
              <a:ext cx="225425" cy="22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61" name="TextBox 12"/>
            <p:cNvSpPr txBox="1">
              <a:spLocks noChangeArrowheads="1"/>
            </p:cNvSpPr>
            <p:nvPr/>
          </p:nvSpPr>
          <p:spPr bwMode="auto">
            <a:xfrm>
              <a:off x="3385683" y="5811537"/>
              <a:ext cx="790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silm </a:t>
              </a:r>
            </a:p>
          </p:txBody>
        </p:sp>
        <p:sp>
          <p:nvSpPr>
            <p:cNvPr id="2062" name="TextBox 13"/>
            <p:cNvSpPr txBox="1">
              <a:spLocks noChangeArrowheads="1"/>
            </p:cNvSpPr>
            <p:nvPr/>
          </p:nvSpPr>
          <p:spPr bwMode="auto">
            <a:xfrm>
              <a:off x="644554" y="3871957"/>
              <a:ext cx="510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IQ</a:t>
              </a:r>
            </a:p>
          </p:txBody>
        </p:sp>
        <p:cxnSp>
          <p:nvCxnSpPr>
            <p:cNvPr id="2063" name="Straight Connector 15"/>
            <p:cNvCxnSpPr>
              <a:cxnSpLocks noChangeShapeType="1"/>
            </p:cNvCxnSpPr>
            <p:nvPr/>
          </p:nvCxnSpPr>
          <p:spPr bwMode="auto">
            <a:xfrm>
              <a:off x="1475656" y="5661248"/>
              <a:ext cx="36004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52" name="TextBox 16"/>
          <p:cNvSpPr txBox="1">
            <a:spLocks noChangeArrowheads="1"/>
          </p:cNvSpPr>
          <p:nvPr/>
        </p:nvSpPr>
        <p:spPr bwMode="auto">
          <a:xfrm>
            <a:off x="5508625" y="3995738"/>
            <a:ext cx="1135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800">
                <a:solidFill>
                  <a:srgbClr val="000000"/>
                </a:solidFill>
              </a:rPr>
              <a:t>r = 0,5</a:t>
            </a:r>
          </a:p>
        </p:txBody>
      </p:sp>
    </p:spTree>
    <p:extLst>
      <p:ext uri="{BB962C8B-B14F-4D97-AF65-F5344CB8AC3E}">
        <p14:creationId xmlns:p14="http://schemas.microsoft.com/office/powerpoint/2010/main" val="24692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823913" y="1412875"/>
            <a:ext cx="7356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Kuidas saame teada, et kas võime uskuda, et korrelatsioon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on ka üldkogumis? 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20713" y="2833688"/>
            <a:ext cx="8002587" cy="3416300"/>
            <a:chOff x="620309" y="2833991"/>
            <a:chExt cx="8002215" cy="3416320"/>
          </a:xfrm>
        </p:grpSpPr>
        <p:pic>
          <p:nvPicPr>
            <p:cNvPr id="307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309" y="2852936"/>
              <a:ext cx="3166081" cy="3096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TextBox 3"/>
            <p:cNvSpPr txBox="1">
              <a:spLocks noChangeArrowheads="1"/>
            </p:cNvSpPr>
            <p:nvPr/>
          </p:nvSpPr>
          <p:spPr bwMode="auto">
            <a:xfrm>
              <a:off x="3995936" y="2833991"/>
              <a:ext cx="462658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Uurime, kas võib saada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nii tugeva seosega valimi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juhuslikult.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   Kui nii tugeva seosega valimi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saamine </a:t>
              </a:r>
              <a:r>
                <a:rPr lang="et-EE" altLang="et-EE" sz="2400" b="1">
                  <a:solidFill>
                    <a:srgbClr val="000000"/>
                  </a:solidFill>
                </a:rPr>
                <a:t>juhuslikult</a:t>
              </a:r>
              <a:r>
                <a:rPr lang="et-EE" altLang="et-EE" sz="2400">
                  <a:solidFill>
                    <a:srgbClr val="000000"/>
                  </a:solidFill>
                </a:rPr>
                <a:t> on tõenäone,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pole põhjust uskuda, et üldkogumis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seos on;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    kui on väga vähe tõenäone, siis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on põhjust uskuda.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2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900113" y="692150"/>
            <a:ext cx="6211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 dirty="0">
                <a:solidFill>
                  <a:srgbClr val="000000"/>
                </a:solidFill>
              </a:rPr>
              <a:t>Kuidas teame, kui tõenäone on saada juhuslikult,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 dirty="0">
                <a:solidFill>
                  <a:srgbClr val="000000"/>
                </a:solidFill>
              </a:rPr>
              <a:t>st saada olukorras, kus üldkogumis seost ei ole?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84213" y="2565400"/>
            <a:ext cx="8026400" cy="3717925"/>
            <a:chOff x="683568" y="2564904"/>
            <a:chExt cx="8027629" cy="3717733"/>
          </a:xfrm>
        </p:grpSpPr>
        <p:pic>
          <p:nvPicPr>
            <p:cNvPr id="410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564904"/>
              <a:ext cx="2788300" cy="3717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TextBox 2"/>
            <p:cNvSpPr txBox="1">
              <a:spLocks noChangeArrowheads="1"/>
            </p:cNvSpPr>
            <p:nvPr/>
          </p:nvSpPr>
          <p:spPr bwMode="auto">
            <a:xfrm>
              <a:off x="3707904" y="3212976"/>
              <a:ext cx="5003293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Simuleerime arvutil olukorda,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kus </a:t>
              </a:r>
              <a:r>
                <a:rPr lang="et-EE" altLang="et-EE" sz="2400" b="1" dirty="0">
                  <a:solidFill>
                    <a:srgbClr val="000000"/>
                  </a:solidFill>
                </a:rPr>
                <a:t>üldkogumis seost ei ole</a:t>
              </a:r>
              <a:r>
                <a:rPr lang="et-EE" altLang="et-EE" sz="2400" dirty="0">
                  <a:solidFill>
                    <a:srgbClr val="000000"/>
                  </a:solidFill>
                </a:rPr>
                <a:t>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ja simuleerime sellest valimite võtmist,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valimid on sellise suurusega nagu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meie pärisvalim.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6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89138"/>
            <a:ext cx="37623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611188" y="642938"/>
            <a:ext cx="7312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Kuidas simuleerime: teeme arvutil väga suure üldkogumi,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milles seost silma ja IQ vahel ei ole: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365625"/>
            <a:ext cx="9699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323850" y="249237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IQ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427538" y="2781300"/>
            <a:ext cx="4492626" cy="4033838"/>
            <a:chOff x="4427984" y="2780928"/>
            <a:chExt cx="4492687" cy="4033893"/>
          </a:xfrm>
        </p:grpSpPr>
        <p:sp>
          <p:nvSpPr>
            <p:cNvPr id="5135" name="TextBox 7"/>
            <p:cNvSpPr txBox="1">
              <a:spLocks noChangeArrowheads="1"/>
            </p:cNvSpPr>
            <p:nvPr/>
          </p:nvSpPr>
          <p:spPr bwMode="auto">
            <a:xfrm>
              <a:off x="5364088" y="2780928"/>
              <a:ext cx="3324994" cy="83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võtame sellest juhuslikult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 dirty="0">
                  <a:solidFill>
                    <a:srgbClr val="000000"/>
                  </a:solidFill>
                </a:rPr>
                <a:t>valimeid, N = 7</a:t>
              </a:r>
            </a:p>
          </p:txBody>
        </p:sp>
        <p:cxnSp>
          <p:nvCxnSpPr>
            <p:cNvPr id="5136" name="Straight Arrow Connector 9"/>
            <p:cNvCxnSpPr>
              <a:cxnSpLocks noChangeShapeType="1"/>
            </p:cNvCxnSpPr>
            <p:nvPr/>
          </p:nvCxnSpPr>
          <p:spPr bwMode="auto">
            <a:xfrm>
              <a:off x="4427984" y="4446290"/>
              <a:ext cx="1152128" cy="638894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137" name="Group 11"/>
            <p:cNvGrpSpPr>
              <a:grpSpLocks/>
            </p:cNvGrpSpPr>
            <p:nvPr/>
          </p:nvGrpSpPr>
          <p:grpSpPr bwMode="auto">
            <a:xfrm>
              <a:off x="5749244" y="4783419"/>
              <a:ext cx="3171427" cy="2031402"/>
              <a:chOff x="5749244" y="4783419"/>
              <a:chExt cx="3171427" cy="2031402"/>
            </a:xfrm>
          </p:grpSpPr>
          <p:cxnSp>
            <p:nvCxnSpPr>
              <p:cNvPr id="5138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6327202" y="4783419"/>
                <a:ext cx="0" cy="162945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39" name="Oval 15"/>
              <p:cNvSpPr>
                <a:spLocks noChangeArrowheads="1"/>
              </p:cNvSpPr>
              <p:nvPr/>
            </p:nvSpPr>
            <p:spPr bwMode="auto">
              <a:xfrm>
                <a:off x="6527503" y="5655127"/>
                <a:ext cx="150226" cy="148132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t-EE" altLang="et-EE" sz="2400">
                  <a:solidFill>
                    <a:srgbClr val="000000"/>
                  </a:solidFill>
                </a:endParaRPr>
              </a:p>
            </p:txBody>
          </p:sp>
          <p:pic>
            <p:nvPicPr>
              <p:cNvPr id="514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27955" y="5641518"/>
                <a:ext cx="156763" cy="15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41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31297" y="5933115"/>
                <a:ext cx="156763" cy="15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42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31297" y="5175359"/>
                <a:ext cx="156763" cy="15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43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23325" y="5619968"/>
                <a:ext cx="156763" cy="15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44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08274" y="5217845"/>
                <a:ext cx="156763" cy="15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145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9050" y="5580464"/>
                <a:ext cx="156763" cy="15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146" name="TextBox 22"/>
              <p:cNvSpPr txBox="1">
                <a:spLocks noChangeArrowheads="1"/>
              </p:cNvSpPr>
              <p:nvPr/>
            </p:nvSpPr>
            <p:spPr bwMode="auto">
              <a:xfrm>
                <a:off x="7655458" y="6498248"/>
                <a:ext cx="549793" cy="316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t-EE" altLang="et-EE" sz="2400">
                    <a:solidFill>
                      <a:srgbClr val="000000"/>
                    </a:solidFill>
                  </a:rPr>
                  <a:t>silm </a:t>
                </a:r>
              </a:p>
            </p:txBody>
          </p:sp>
          <p:sp>
            <p:nvSpPr>
              <p:cNvPr id="5147" name="TextBox 23"/>
              <p:cNvSpPr txBox="1">
                <a:spLocks noChangeArrowheads="1"/>
              </p:cNvSpPr>
              <p:nvPr/>
            </p:nvSpPr>
            <p:spPr bwMode="auto">
              <a:xfrm>
                <a:off x="5749244" y="5210061"/>
                <a:ext cx="354713" cy="316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t-EE" altLang="et-EE" sz="2400">
                    <a:solidFill>
                      <a:srgbClr val="000000"/>
                    </a:solidFill>
                  </a:rPr>
                  <a:t>IQ</a:t>
                </a:r>
              </a:p>
            </p:txBody>
          </p:sp>
          <p:cxnSp>
            <p:nvCxnSpPr>
              <p:cNvPr id="5148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6327202" y="6395191"/>
                <a:ext cx="2503762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49" name="TextBox 10"/>
              <p:cNvSpPr txBox="1">
                <a:spLocks noChangeArrowheads="1"/>
              </p:cNvSpPr>
              <p:nvPr/>
            </p:nvSpPr>
            <p:spPr bwMode="auto">
              <a:xfrm>
                <a:off x="8075568" y="5109326"/>
                <a:ext cx="8451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t-EE" altLang="et-EE" sz="2400">
                    <a:solidFill>
                      <a:srgbClr val="000000"/>
                    </a:solidFill>
                  </a:rPr>
                  <a:t>r=0,2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30363" y="2738438"/>
            <a:ext cx="1406525" cy="1049337"/>
            <a:chOff x="1630717" y="2739027"/>
            <a:chExt cx="1406470" cy="1049478"/>
          </a:xfrm>
        </p:grpSpPr>
        <p:sp>
          <p:nvSpPr>
            <p:cNvPr id="5128" name="Oval 1"/>
            <p:cNvSpPr>
              <a:spLocks noChangeArrowheads="1"/>
            </p:cNvSpPr>
            <p:nvPr/>
          </p:nvSpPr>
          <p:spPr bwMode="auto">
            <a:xfrm>
              <a:off x="1630717" y="3284984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  <p:sp>
          <p:nvSpPr>
            <p:cNvPr id="5129" name="Oval 22"/>
            <p:cNvSpPr>
              <a:spLocks noChangeArrowheads="1"/>
            </p:cNvSpPr>
            <p:nvPr/>
          </p:nvSpPr>
          <p:spPr bwMode="auto">
            <a:xfrm>
              <a:off x="1962294" y="3295287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  <p:sp>
          <p:nvSpPr>
            <p:cNvPr id="5130" name="Oval 23"/>
            <p:cNvSpPr>
              <a:spLocks noChangeArrowheads="1"/>
            </p:cNvSpPr>
            <p:nvPr/>
          </p:nvSpPr>
          <p:spPr bwMode="auto">
            <a:xfrm>
              <a:off x="2232908" y="3640135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  <p:sp>
          <p:nvSpPr>
            <p:cNvPr id="5131" name="Oval 24"/>
            <p:cNvSpPr>
              <a:spLocks noChangeArrowheads="1"/>
            </p:cNvSpPr>
            <p:nvPr/>
          </p:nvSpPr>
          <p:spPr bwMode="auto">
            <a:xfrm>
              <a:off x="2503460" y="3247228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  <p:sp>
          <p:nvSpPr>
            <p:cNvPr id="5132" name="Oval 25"/>
            <p:cNvSpPr>
              <a:spLocks noChangeArrowheads="1"/>
            </p:cNvSpPr>
            <p:nvPr/>
          </p:nvSpPr>
          <p:spPr bwMode="auto">
            <a:xfrm>
              <a:off x="2901651" y="3152867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  <p:sp>
          <p:nvSpPr>
            <p:cNvPr id="5133" name="Oval 26"/>
            <p:cNvSpPr>
              <a:spLocks noChangeArrowheads="1"/>
            </p:cNvSpPr>
            <p:nvPr/>
          </p:nvSpPr>
          <p:spPr bwMode="auto">
            <a:xfrm>
              <a:off x="2247489" y="2739027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  <p:sp>
          <p:nvSpPr>
            <p:cNvPr id="5134" name="Oval 27"/>
            <p:cNvSpPr>
              <a:spLocks noChangeArrowheads="1"/>
            </p:cNvSpPr>
            <p:nvPr/>
          </p:nvSpPr>
          <p:spPr bwMode="auto">
            <a:xfrm>
              <a:off x="2651763" y="2858190"/>
              <a:ext cx="135536" cy="14837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t-EE" altLang="et-E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68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Straight Connector 2"/>
          <p:cNvCxnSpPr>
            <a:cxnSpLocks noChangeShapeType="1"/>
          </p:cNvCxnSpPr>
          <p:nvPr/>
        </p:nvCxnSpPr>
        <p:spPr bwMode="auto">
          <a:xfrm>
            <a:off x="623888" y="482600"/>
            <a:ext cx="0" cy="14652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822325" y="1581150"/>
            <a:ext cx="149225" cy="1317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270000"/>
            <a:ext cx="153988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531938"/>
            <a:ext cx="1555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850900"/>
            <a:ext cx="15557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250950"/>
            <a:ext cx="15557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25" y="889000"/>
            <a:ext cx="15557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825" y="1111250"/>
            <a:ext cx="1555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1939925" y="2039938"/>
            <a:ext cx="5445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silm </a:t>
            </a:r>
          </a:p>
        </p:txBody>
      </p:sp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50800" y="844550"/>
            <a:ext cx="3524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IQ</a:t>
            </a:r>
          </a:p>
        </p:txBody>
      </p:sp>
      <p:cxnSp>
        <p:nvCxnSpPr>
          <p:cNvPr id="6156" name="Straight Connector 12"/>
          <p:cNvCxnSpPr>
            <a:cxnSpLocks noChangeShapeType="1"/>
          </p:cNvCxnSpPr>
          <p:nvPr/>
        </p:nvCxnSpPr>
        <p:spPr bwMode="auto">
          <a:xfrm>
            <a:off x="623888" y="1947863"/>
            <a:ext cx="248126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7" name="Straight Connector 14"/>
          <p:cNvCxnSpPr>
            <a:cxnSpLocks noChangeShapeType="1"/>
          </p:cNvCxnSpPr>
          <p:nvPr/>
        </p:nvCxnSpPr>
        <p:spPr bwMode="auto">
          <a:xfrm>
            <a:off x="684213" y="6237288"/>
            <a:ext cx="5256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8" name="TextBox 40"/>
          <p:cNvSpPr txBox="1">
            <a:spLocks noChangeArrowheads="1"/>
          </p:cNvSpPr>
          <p:nvPr/>
        </p:nvSpPr>
        <p:spPr bwMode="auto">
          <a:xfrm>
            <a:off x="1652588" y="384175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r=0,2</a:t>
            </a:r>
          </a:p>
        </p:txBody>
      </p:sp>
      <p:cxnSp>
        <p:nvCxnSpPr>
          <p:cNvPr id="6159" name="Straight Connector 46"/>
          <p:cNvCxnSpPr>
            <a:cxnSpLocks noChangeShapeType="1"/>
          </p:cNvCxnSpPr>
          <p:nvPr/>
        </p:nvCxnSpPr>
        <p:spPr bwMode="auto">
          <a:xfrm flipV="1">
            <a:off x="684213" y="3357563"/>
            <a:ext cx="0" cy="2879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1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5505450"/>
            <a:ext cx="6889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61" name="TextBox 48"/>
          <p:cNvSpPr txBox="1">
            <a:spLocks noChangeArrowheads="1"/>
          </p:cNvSpPr>
          <p:nvPr/>
        </p:nvSpPr>
        <p:spPr bwMode="auto">
          <a:xfrm>
            <a:off x="2686050" y="629761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62" name="TextBox 50"/>
          <p:cNvSpPr txBox="1">
            <a:spLocks noChangeArrowheads="1"/>
          </p:cNvSpPr>
          <p:nvPr/>
        </p:nvSpPr>
        <p:spPr bwMode="auto">
          <a:xfrm>
            <a:off x="3290888" y="6276975"/>
            <a:ext cx="568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0,2</a:t>
            </a:r>
          </a:p>
        </p:txBody>
      </p:sp>
      <p:sp>
        <p:nvSpPr>
          <p:cNvPr id="6163" name="TextBox 52"/>
          <p:cNvSpPr txBox="1">
            <a:spLocks noChangeArrowheads="1"/>
          </p:cNvSpPr>
          <p:nvPr/>
        </p:nvSpPr>
        <p:spPr bwMode="auto">
          <a:xfrm>
            <a:off x="6178550" y="6299200"/>
            <a:ext cx="161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r väärtused </a:t>
            </a:r>
          </a:p>
        </p:txBody>
      </p:sp>
      <p:sp>
        <p:nvSpPr>
          <p:cNvPr id="6164" name="TextBox 53"/>
          <p:cNvSpPr txBox="1">
            <a:spLocks noChangeArrowheads="1"/>
          </p:cNvSpPr>
          <p:nvPr/>
        </p:nvSpPr>
        <p:spPr bwMode="auto">
          <a:xfrm>
            <a:off x="323850" y="522922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65" name="TextBox 54"/>
          <p:cNvSpPr txBox="1">
            <a:spLocks noChangeArrowheads="1"/>
          </p:cNvSpPr>
          <p:nvPr/>
        </p:nvSpPr>
        <p:spPr bwMode="auto">
          <a:xfrm>
            <a:off x="323850" y="431958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166" name="Straight Arrow Connector 56"/>
          <p:cNvCxnSpPr>
            <a:cxnSpLocks noChangeShapeType="1"/>
          </p:cNvCxnSpPr>
          <p:nvPr/>
        </p:nvCxnSpPr>
        <p:spPr bwMode="auto">
          <a:xfrm>
            <a:off x="1758950" y="2492375"/>
            <a:ext cx="1674813" cy="2736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423988" y="384175"/>
            <a:ext cx="4803775" cy="6376988"/>
            <a:chOff x="1423988" y="384175"/>
            <a:chExt cx="4803775" cy="6376988"/>
          </a:xfrm>
        </p:grpSpPr>
        <p:cxnSp>
          <p:nvCxnSpPr>
            <p:cNvPr id="6184" name="Straight Connector 28"/>
            <p:cNvCxnSpPr>
              <a:cxnSpLocks noChangeShapeType="1"/>
            </p:cNvCxnSpPr>
            <p:nvPr/>
          </p:nvCxnSpPr>
          <p:spPr bwMode="auto">
            <a:xfrm>
              <a:off x="3819525" y="384175"/>
              <a:ext cx="0" cy="154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85" name="Oval 29"/>
            <p:cNvSpPr>
              <a:spLocks noChangeArrowheads="1"/>
            </p:cNvSpPr>
            <p:nvPr/>
          </p:nvSpPr>
          <p:spPr bwMode="auto">
            <a:xfrm>
              <a:off x="4459288" y="1222375"/>
              <a:ext cx="144462" cy="14128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t-EE" altLang="et-EE" sz="2400">
                <a:solidFill>
                  <a:srgbClr val="000000"/>
                </a:solidFill>
              </a:endParaRPr>
            </a:p>
          </p:txBody>
        </p:sp>
        <p:pic>
          <p:nvPicPr>
            <p:cNvPr id="618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4638" y="731838"/>
              <a:ext cx="150812" cy="14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6200" y="1500188"/>
              <a:ext cx="150813" cy="147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8675" y="773113"/>
              <a:ext cx="150813" cy="14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2825" y="1193800"/>
              <a:ext cx="150813" cy="14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0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7463" y="812800"/>
              <a:ext cx="150812" cy="14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7013" y="1047750"/>
              <a:ext cx="150812" cy="14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92" name="TextBox 36"/>
            <p:cNvSpPr txBox="1">
              <a:spLocks noChangeArrowheads="1"/>
            </p:cNvSpPr>
            <p:nvPr/>
          </p:nvSpPr>
          <p:spPr bwMode="auto">
            <a:xfrm>
              <a:off x="5097463" y="2025650"/>
              <a:ext cx="528637" cy="29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silm </a:t>
              </a:r>
            </a:p>
          </p:txBody>
        </p:sp>
        <p:sp>
          <p:nvSpPr>
            <p:cNvPr id="6193" name="TextBox 37"/>
            <p:cNvSpPr txBox="1">
              <a:spLocks noChangeArrowheads="1"/>
            </p:cNvSpPr>
            <p:nvPr/>
          </p:nvSpPr>
          <p:spPr bwMode="auto">
            <a:xfrm>
              <a:off x="3263900" y="765175"/>
              <a:ext cx="341313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IQ</a:t>
              </a:r>
            </a:p>
          </p:txBody>
        </p:sp>
        <p:cxnSp>
          <p:nvCxnSpPr>
            <p:cNvPr id="6194" name="Straight Connector 38"/>
            <p:cNvCxnSpPr>
              <a:cxnSpLocks noChangeShapeType="1"/>
            </p:cNvCxnSpPr>
            <p:nvPr/>
          </p:nvCxnSpPr>
          <p:spPr bwMode="auto">
            <a:xfrm>
              <a:off x="3819525" y="1927225"/>
              <a:ext cx="240823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95" name="TextBox 41"/>
            <p:cNvSpPr txBox="1">
              <a:spLocks noChangeArrowheads="1"/>
            </p:cNvSpPr>
            <p:nvPr/>
          </p:nvSpPr>
          <p:spPr bwMode="auto">
            <a:xfrm>
              <a:off x="5230813" y="388938"/>
              <a:ext cx="94773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r=-0,3</a:t>
              </a:r>
            </a:p>
          </p:txBody>
        </p:sp>
        <p:sp>
          <p:nvSpPr>
            <p:cNvPr id="6196" name="Rectangle 47"/>
            <p:cNvSpPr>
              <a:spLocks noChangeArrowheads="1"/>
            </p:cNvSpPr>
            <p:nvPr/>
          </p:nvSpPr>
          <p:spPr bwMode="auto">
            <a:xfrm>
              <a:off x="1812925" y="5516563"/>
              <a:ext cx="671513" cy="72072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t-EE" altLang="et-EE" sz="2400">
                <a:solidFill>
                  <a:srgbClr val="000000"/>
                </a:solidFill>
              </a:endParaRPr>
            </a:p>
          </p:txBody>
        </p:sp>
        <p:sp>
          <p:nvSpPr>
            <p:cNvPr id="6197" name="TextBox 51"/>
            <p:cNvSpPr txBox="1">
              <a:spLocks noChangeArrowheads="1"/>
            </p:cNvSpPr>
            <p:nvPr/>
          </p:nvSpPr>
          <p:spPr bwMode="auto">
            <a:xfrm>
              <a:off x="1423988" y="6299200"/>
              <a:ext cx="6715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-0,3</a:t>
              </a:r>
            </a:p>
          </p:txBody>
        </p:sp>
        <p:cxnSp>
          <p:nvCxnSpPr>
            <p:cNvPr id="6198" name="Straight Arrow Connector 58"/>
            <p:cNvCxnSpPr>
              <a:cxnSpLocks noChangeShapeType="1"/>
            </p:cNvCxnSpPr>
            <p:nvPr/>
          </p:nvCxnSpPr>
          <p:spPr bwMode="auto">
            <a:xfrm flipH="1">
              <a:off x="2233613" y="2565400"/>
              <a:ext cx="2665412" cy="28082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638675" y="509588"/>
            <a:ext cx="4251325" cy="6227762"/>
            <a:chOff x="4638675" y="509588"/>
            <a:chExt cx="4251325" cy="6227762"/>
          </a:xfrm>
        </p:grpSpPr>
        <p:cxnSp>
          <p:nvCxnSpPr>
            <p:cNvPr id="6169" name="Straight Connector 16"/>
            <p:cNvCxnSpPr>
              <a:cxnSpLocks noChangeShapeType="1"/>
            </p:cNvCxnSpPr>
            <p:nvPr/>
          </p:nvCxnSpPr>
          <p:spPr bwMode="auto">
            <a:xfrm>
              <a:off x="6878638" y="509588"/>
              <a:ext cx="0" cy="137953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70" name="Oval 17"/>
            <p:cNvSpPr>
              <a:spLocks noChangeArrowheads="1"/>
            </p:cNvSpPr>
            <p:nvPr/>
          </p:nvSpPr>
          <p:spPr bwMode="auto">
            <a:xfrm>
              <a:off x="7035800" y="1543050"/>
              <a:ext cx="119063" cy="125413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t-EE" altLang="et-EE" sz="2400">
                <a:solidFill>
                  <a:srgbClr val="000000"/>
                </a:solidFill>
              </a:endParaRPr>
            </a:p>
          </p:txBody>
        </p:sp>
        <p:pic>
          <p:nvPicPr>
            <p:cNvPr id="617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2338" y="1250950"/>
              <a:ext cx="122237" cy="131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975" y="1498600"/>
              <a:ext cx="123825" cy="13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975" y="855663"/>
              <a:ext cx="123825" cy="131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7788" y="1233488"/>
              <a:ext cx="123825" cy="13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5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1625" y="892175"/>
              <a:ext cx="123825" cy="131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6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5450" y="600075"/>
              <a:ext cx="122238" cy="131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77" name="TextBox 24"/>
            <p:cNvSpPr txBox="1">
              <a:spLocks noChangeArrowheads="1"/>
            </p:cNvSpPr>
            <p:nvPr/>
          </p:nvSpPr>
          <p:spPr bwMode="auto">
            <a:xfrm>
              <a:off x="7921625" y="1976438"/>
              <a:ext cx="431800" cy="26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silm </a:t>
              </a:r>
            </a:p>
          </p:txBody>
        </p:sp>
        <p:sp>
          <p:nvSpPr>
            <p:cNvPr id="6178" name="TextBox 25"/>
            <p:cNvSpPr txBox="1">
              <a:spLocks noChangeArrowheads="1"/>
            </p:cNvSpPr>
            <p:nvPr/>
          </p:nvSpPr>
          <p:spPr bwMode="auto">
            <a:xfrm>
              <a:off x="6278427" y="877888"/>
              <a:ext cx="277813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IQ</a:t>
              </a:r>
            </a:p>
          </p:txBody>
        </p:sp>
        <p:cxnSp>
          <p:nvCxnSpPr>
            <p:cNvPr id="6179" name="Straight Connector 26"/>
            <p:cNvCxnSpPr>
              <a:cxnSpLocks noChangeShapeType="1"/>
            </p:cNvCxnSpPr>
            <p:nvPr/>
          </p:nvCxnSpPr>
          <p:spPr bwMode="auto">
            <a:xfrm>
              <a:off x="6878638" y="1889125"/>
              <a:ext cx="1965325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80" name="TextBox 42"/>
            <p:cNvSpPr txBox="1">
              <a:spLocks noChangeArrowheads="1"/>
            </p:cNvSpPr>
            <p:nvPr/>
          </p:nvSpPr>
          <p:spPr bwMode="auto">
            <a:xfrm>
              <a:off x="8045450" y="1316038"/>
              <a:ext cx="8445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r=0,7</a:t>
              </a:r>
            </a:p>
          </p:txBody>
        </p:sp>
        <p:pic>
          <p:nvPicPr>
            <p:cNvPr id="618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8675" y="5505450"/>
              <a:ext cx="688975" cy="731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82" name="TextBox 49"/>
            <p:cNvSpPr txBox="1">
              <a:spLocks noChangeArrowheads="1"/>
            </p:cNvSpPr>
            <p:nvPr/>
          </p:nvSpPr>
          <p:spPr bwMode="auto">
            <a:xfrm>
              <a:off x="4789488" y="6276975"/>
              <a:ext cx="569912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t-EE" altLang="et-EE" sz="2400">
                  <a:solidFill>
                    <a:srgbClr val="000000"/>
                  </a:solidFill>
                </a:rPr>
                <a:t>0,7</a:t>
              </a:r>
            </a:p>
          </p:txBody>
        </p:sp>
        <p:cxnSp>
          <p:nvCxnSpPr>
            <p:cNvPr id="6183" name="Straight Arrow Connector 60"/>
            <p:cNvCxnSpPr>
              <a:cxnSpLocks noChangeShapeType="1"/>
            </p:cNvCxnSpPr>
            <p:nvPr/>
          </p:nvCxnSpPr>
          <p:spPr bwMode="auto">
            <a:xfrm flipH="1">
              <a:off x="5097463" y="2244725"/>
              <a:ext cx="2449512" cy="31289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7091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-531813"/>
            <a:ext cx="4608513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116013" y="3716338"/>
            <a:ext cx="374332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-1                   0                  +1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 rot="-5400000">
            <a:off x="-665956" y="1839119"/>
            <a:ext cx="24669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          sagedus       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076825" y="0"/>
            <a:ext cx="130175" cy="4221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36550" y="3303588"/>
            <a:ext cx="419100" cy="9890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36550" y="0"/>
            <a:ext cx="419100" cy="8366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51500" y="3033713"/>
            <a:ext cx="30813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1000-st 150-l ehk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15% on suuremad kui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meie väärtus,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juhuslikult saada 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parasjagu tõenäone,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t-EE" altLang="et-EE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ei julge järeldada,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et üldkogumis seos on.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9175" y="1744663"/>
            <a:ext cx="1281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p = 0,15 </a:t>
            </a:r>
          </a:p>
        </p:txBody>
      </p: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566738" y="4186238"/>
            <a:ext cx="4640262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                    r-väärtused                  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641725" y="2014538"/>
            <a:ext cx="1290638" cy="3532187"/>
            <a:chOff x="3642097" y="2013911"/>
            <a:chExt cx="1289943" cy="3532937"/>
          </a:xfrm>
        </p:grpSpPr>
        <p:sp>
          <p:nvSpPr>
            <p:cNvPr id="7180" name="Oval 10"/>
            <p:cNvSpPr>
              <a:spLocks noChangeArrowheads="1"/>
            </p:cNvSpPr>
            <p:nvPr/>
          </p:nvSpPr>
          <p:spPr bwMode="auto">
            <a:xfrm>
              <a:off x="3779912" y="2013911"/>
              <a:ext cx="1152128" cy="2040317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t-EE" altLang="et-EE" sz="2400">
                <a:solidFill>
                  <a:srgbClr val="000000"/>
                </a:solidFill>
              </a:endParaRPr>
            </a:p>
          </p:txBody>
        </p:sp>
        <p:grpSp>
          <p:nvGrpSpPr>
            <p:cNvPr id="7181" name="Group 13"/>
            <p:cNvGrpSpPr>
              <a:grpSpLocks/>
            </p:cNvGrpSpPr>
            <p:nvPr/>
          </p:nvGrpSpPr>
          <p:grpSpPr bwMode="auto">
            <a:xfrm>
              <a:off x="3642097" y="3573016"/>
              <a:ext cx="742511" cy="1973832"/>
              <a:chOff x="3642097" y="3573016"/>
              <a:chExt cx="742511" cy="1973832"/>
            </a:xfrm>
          </p:grpSpPr>
          <p:cxnSp>
            <p:nvCxnSpPr>
              <p:cNvPr id="7182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3779912" y="3573016"/>
                <a:ext cx="0" cy="151216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83" name="TextBox 9"/>
              <p:cNvSpPr txBox="1">
                <a:spLocks noChangeArrowheads="1"/>
              </p:cNvSpPr>
              <p:nvPr/>
            </p:nvSpPr>
            <p:spPr bwMode="auto">
              <a:xfrm>
                <a:off x="3642097" y="5085183"/>
                <a:ext cx="7425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t-EE" altLang="et-EE" sz="2400">
                    <a:solidFill>
                      <a:srgbClr val="FF0000"/>
                    </a:solidFill>
                  </a:rPr>
                  <a:t>+0,5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093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68313" y="836613"/>
            <a:ext cx="84455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„Uuriti korrelatsiooni öökullide silma läbimõõdu ja tarkuse vahel. 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Saadi järgmised tulemused: N = 21;  r = 0,48; p = 0,026.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P-väärtust tõlgendame nii: kui loome arvutil sellise üldkogumi,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milles r = 0,48 ja võtame sellisest mänguüldkogumist juhuslikult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500 valimit suurusega 21, siis keskmiselt 13-s mänguvalimis 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500-st on korrelatsioon silma läbimõõdu ja tarkuse vahel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000000"/>
                </a:solidFill>
              </a:rPr>
              <a:t> 0,48 või sellest tugevam.“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1547813" y="3357563"/>
            <a:ext cx="936625" cy="4318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175" y="2981325"/>
            <a:ext cx="484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t-EE" altLang="et-EE" sz="240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637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284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Toomas Tammaru</dc:creator>
  <cp:lastModifiedBy>Toomas Tammaru</cp:lastModifiedBy>
  <cp:revision>2</cp:revision>
  <dcterms:created xsi:type="dcterms:W3CDTF">2016-11-03T15:57:48Z</dcterms:created>
  <dcterms:modified xsi:type="dcterms:W3CDTF">2016-11-03T16:00:44Z</dcterms:modified>
</cp:coreProperties>
</file>