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9"/>
  </p:notesMasterIdLst>
  <p:sldIdLst>
    <p:sldId id="289" r:id="rId2"/>
    <p:sldId id="258" r:id="rId3"/>
    <p:sldId id="269" r:id="rId4"/>
    <p:sldId id="272" r:id="rId5"/>
    <p:sldId id="270" r:id="rId6"/>
    <p:sldId id="271" r:id="rId7"/>
    <p:sldId id="273" r:id="rId8"/>
    <p:sldId id="290" r:id="rId9"/>
    <p:sldId id="291" r:id="rId10"/>
    <p:sldId id="275" r:id="rId11"/>
    <p:sldId id="293" r:id="rId12"/>
    <p:sldId id="295" r:id="rId13"/>
    <p:sldId id="296" r:id="rId14"/>
    <p:sldId id="297" r:id="rId15"/>
    <p:sldId id="298" r:id="rId16"/>
    <p:sldId id="301" r:id="rId17"/>
    <p:sldId id="302" r:id="rId18"/>
    <p:sldId id="303" r:id="rId19"/>
    <p:sldId id="304" r:id="rId20"/>
    <p:sldId id="305" r:id="rId21"/>
    <p:sldId id="306" r:id="rId22"/>
    <p:sldId id="307" r:id="rId23"/>
    <p:sldId id="309" r:id="rId24"/>
    <p:sldId id="308" r:id="rId25"/>
    <p:sldId id="310" r:id="rId26"/>
    <p:sldId id="286" r:id="rId27"/>
    <p:sldId id="268"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1pPr>
    <a:lvl2pPr marL="4572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2pPr>
    <a:lvl3pPr marL="9144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3pPr>
    <a:lvl4pPr marL="13716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4pPr>
    <a:lvl5pPr marL="18288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5pPr>
    <a:lvl6pPr marL="2286000" algn="l" defTabSz="914400" rtl="0" eaLnBrk="1" latinLnBrk="0" hangingPunct="1">
      <a:defRPr kern="1200">
        <a:solidFill>
          <a:schemeClr val="tx1"/>
        </a:solidFill>
        <a:latin typeface="Rubik" panose="00000500000000000000" pitchFamily="2" charset="-79"/>
        <a:ea typeface="+mn-ea"/>
        <a:cs typeface="+mn-cs"/>
      </a:defRPr>
    </a:lvl6pPr>
    <a:lvl7pPr marL="2743200" algn="l" defTabSz="914400" rtl="0" eaLnBrk="1" latinLnBrk="0" hangingPunct="1">
      <a:defRPr kern="1200">
        <a:solidFill>
          <a:schemeClr val="tx1"/>
        </a:solidFill>
        <a:latin typeface="Rubik" panose="00000500000000000000" pitchFamily="2" charset="-79"/>
        <a:ea typeface="+mn-ea"/>
        <a:cs typeface="+mn-cs"/>
      </a:defRPr>
    </a:lvl7pPr>
    <a:lvl8pPr marL="3200400" algn="l" defTabSz="914400" rtl="0" eaLnBrk="1" latinLnBrk="0" hangingPunct="1">
      <a:defRPr kern="1200">
        <a:solidFill>
          <a:schemeClr val="tx1"/>
        </a:solidFill>
        <a:latin typeface="Rubik" panose="00000500000000000000" pitchFamily="2" charset="-79"/>
        <a:ea typeface="+mn-ea"/>
        <a:cs typeface="+mn-cs"/>
      </a:defRPr>
    </a:lvl8pPr>
    <a:lvl9pPr marL="3657600" algn="l" defTabSz="914400" rtl="0" eaLnBrk="1" latinLnBrk="0" hangingPunct="1">
      <a:defRPr kern="1200">
        <a:solidFill>
          <a:schemeClr val="tx1"/>
        </a:solidFill>
        <a:latin typeface="Rubik" panose="00000500000000000000" pitchFamily="2" charset="-79"/>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B3B3"/>
    <a:srgbClr val="2C5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86364" autoAdjust="0"/>
  </p:normalViewPr>
  <p:slideViewPr>
    <p:cSldViewPr>
      <p:cViewPr varScale="1">
        <p:scale>
          <a:sx n="74" d="100"/>
          <a:sy n="74" d="100"/>
        </p:scale>
        <p:origin x="898"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07198-C646-4740-8A01-B3113DE25228}" type="datetimeFigureOut">
              <a:rPr lang="en-US" smtClean="0"/>
              <a:t>11/30/2020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777BB-602A-4124-BBA3-1C4AA19106C8}" type="slidenum">
              <a:rPr lang="en-US" smtClean="0"/>
              <a:t>‹#›</a:t>
            </a:fld>
            <a:endParaRPr lang="en-US"/>
          </a:p>
        </p:txBody>
      </p:sp>
    </p:spTree>
    <p:extLst>
      <p:ext uri="{BB962C8B-B14F-4D97-AF65-F5344CB8AC3E}">
        <p14:creationId xmlns:p14="http://schemas.microsoft.com/office/powerpoint/2010/main" val="422797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777BB-602A-4124-BBA3-1C4AA19106C8}" type="slidenum">
              <a:rPr lang="en-US" smtClean="0"/>
              <a:t>1</a:t>
            </a:fld>
            <a:endParaRPr lang="en-US"/>
          </a:p>
        </p:txBody>
      </p:sp>
    </p:spTree>
    <p:extLst>
      <p:ext uri="{BB962C8B-B14F-4D97-AF65-F5344CB8AC3E}">
        <p14:creationId xmlns:p14="http://schemas.microsoft.com/office/powerpoint/2010/main" val="786848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777BB-602A-4124-BBA3-1C4AA19106C8}" type="slidenum">
              <a:rPr lang="en-US" smtClean="0"/>
              <a:t>9</a:t>
            </a:fld>
            <a:endParaRPr lang="en-US"/>
          </a:p>
        </p:txBody>
      </p:sp>
    </p:spTree>
    <p:extLst>
      <p:ext uri="{BB962C8B-B14F-4D97-AF65-F5344CB8AC3E}">
        <p14:creationId xmlns:p14="http://schemas.microsoft.com/office/powerpoint/2010/main" val="4076098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Images/ut_logo.svg" TargetMode="External"/><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Images/ut_logo.svg" TargetMode="External"/><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T19_Start_0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6096000" y="763200"/>
            <a:ext cx="54864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6095999" y="3243600"/>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6108914" y="6279424"/>
            <a:ext cx="2743200" cy="365125"/>
          </a:xfrm>
        </p:spPr>
        <p:txBody>
          <a:bodyPr/>
          <a:lstStyle>
            <a:lvl1pPr>
              <a:defRPr sz="1600">
                <a:solidFill>
                  <a:schemeClr val="accent1"/>
                </a:solidFill>
              </a:defRPr>
            </a:lvl1pPr>
          </a:lstStyle>
          <a:p>
            <a:pPr>
              <a:defRPr/>
            </a:pPr>
            <a:endParaRPr lang="en-US"/>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hasCustomPrompt="1"/>
          </p:nvPr>
        </p:nvSpPr>
        <p:spPr>
          <a:xfrm>
            <a:off x="7727950" y="5029199"/>
            <a:ext cx="3854450" cy="365125"/>
          </a:xfrm>
        </p:spPr>
        <p:txBody>
          <a:bodyPr/>
          <a:lstStyle>
            <a:lvl1pPr marL="0" indent="0">
              <a:buFontTx/>
              <a:buNone/>
              <a:defRPr sz="2400" b="0">
                <a:latin typeface="+mj-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err="1"/>
              <a:t>Your</a:t>
            </a:r>
            <a:r>
              <a:rPr lang="et-EE" dirty="0"/>
              <a:t> </a:t>
            </a:r>
            <a:r>
              <a:rPr lang="et-EE" dirty="0" err="1"/>
              <a:t>Name</a:t>
            </a:r>
            <a:r>
              <a:rPr lang="et-EE" dirty="0"/>
              <a:t> </a:t>
            </a:r>
            <a:r>
              <a:rPr lang="et-EE" dirty="0" err="1"/>
              <a:t>here</a:t>
            </a:r>
            <a:endParaRPr lang="en-US" dirty="0"/>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hasCustomPrompt="1"/>
          </p:nvPr>
        </p:nvSpPr>
        <p:spPr>
          <a:xfrm>
            <a:off x="7727950" y="5507669"/>
            <a:ext cx="3854449" cy="664531"/>
          </a:xfrm>
        </p:spPr>
        <p:txBody>
          <a:bodyPr/>
          <a:lstStyle>
            <a:lvl1pPr marL="0" indent="0">
              <a:buFontTx/>
              <a:buNone/>
              <a:defRPr sz="1800" b="0" cap="all" baseline="0">
                <a:solidFill>
                  <a:srgbClr val="B1B3B3"/>
                </a:solidFill>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YOUR </a:t>
            </a:r>
            <a:r>
              <a:rPr lang="et-EE" dirty="0" err="1"/>
              <a:t>profession</a:t>
            </a:r>
            <a:endParaRPr lang="en-US" dirty="0"/>
          </a:p>
        </p:txBody>
      </p:sp>
      <p:sp>
        <p:nvSpPr>
          <p:cNvPr id="16" name="Picture Placeholder 15">
            <a:extLst>
              <a:ext uri="{FF2B5EF4-FFF2-40B4-BE49-F238E27FC236}">
                <a16:creationId xmlns:a16="http://schemas.microsoft.com/office/drawing/2014/main" id="{37BE9BE2-87D2-4607-9EF1-30AC02D90727}"/>
              </a:ext>
            </a:extLst>
          </p:cNvPr>
          <p:cNvSpPr>
            <a:spLocks noGrp="1"/>
          </p:cNvSpPr>
          <p:nvPr>
            <p:ph type="pic" sz="quarter" idx="13"/>
          </p:nvPr>
        </p:nvSpPr>
        <p:spPr>
          <a:xfrm>
            <a:off x="6096000" y="4806225"/>
            <a:ext cx="1371600" cy="1365975"/>
          </a:xfrm>
        </p:spPr>
        <p:txBody>
          <a:bodyPr/>
          <a:lstStyle>
            <a:lvl1pPr marL="0" indent="0">
              <a:buNone/>
              <a:defRPr sz="1600"/>
            </a:lvl1pPr>
          </a:lstStyle>
          <a:p>
            <a:endParaRPr lang="en-US"/>
          </a:p>
        </p:txBody>
      </p:sp>
      <p:sp>
        <p:nvSpPr>
          <p:cNvPr id="9" name="Slide Number Placeholder 5">
            <a:extLst>
              <a:ext uri="{FF2B5EF4-FFF2-40B4-BE49-F238E27FC236}">
                <a16:creationId xmlns:a16="http://schemas.microsoft.com/office/drawing/2014/main" id="{FB00FEA0-26F5-43E0-AE4F-2C013B1F67E8}"/>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a:p>
        </p:txBody>
      </p:sp>
      <p:pic>
        <p:nvPicPr>
          <p:cNvPr id="10" name="Graphic 9">
            <a:extLst>
              <a:ext uri="{FF2B5EF4-FFF2-40B4-BE49-F238E27FC236}">
                <a16:creationId xmlns:a16="http://schemas.microsoft.com/office/drawing/2014/main" id="{5145CDC8-4A79-4472-924B-DCC859171F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2000" y="360001"/>
            <a:ext cx="3240000" cy="439760"/>
          </a:xfrm>
          <a:prstGeom prst="rect">
            <a:avLst/>
          </a:prstGeom>
        </p:spPr>
      </p:pic>
    </p:spTree>
    <p:extLst>
      <p:ext uri="{BB962C8B-B14F-4D97-AF65-F5344CB8AC3E}">
        <p14:creationId xmlns:p14="http://schemas.microsoft.com/office/powerpoint/2010/main" val="344510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T19_List and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F9D15BD-9655-41C0-BC62-AA861D9BDDF8}"/>
              </a:ext>
            </a:extLst>
          </p:cNvPr>
          <p:cNvSpPr>
            <a:spLocks noGrp="1"/>
          </p:cNvSpPr>
          <p:nvPr>
            <p:ph type="pic" sz="quarter" idx="11"/>
          </p:nvPr>
        </p:nvSpPr>
        <p:spPr>
          <a:xfrm>
            <a:off x="4038600" y="0"/>
            <a:ext cx="8153400" cy="6858000"/>
          </a:xfrm>
        </p:spPr>
        <p:txBody>
          <a:bodyPr/>
          <a:lstStyle>
            <a:lvl1pPr marL="0" indent="0">
              <a:buNone/>
              <a:defRPr/>
            </a:lvl1pPr>
          </a:lstStyle>
          <a:p>
            <a:endParaRPr lang="en-US"/>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3277246"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5FE5A424-D7E1-468C-8698-15E31BEDD42D}"/>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a:p>
        </p:txBody>
      </p:sp>
    </p:spTree>
    <p:extLst>
      <p:ext uri="{BB962C8B-B14F-4D97-AF65-F5344CB8AC3E}">
        <p14:creationId xmlns:p14="http://schemas.microsoft.com/office/powerpoint/2010/main" val="308882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T19_Euro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5791846"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71F7E232-B65B-4C66-B30C-FF8BF4461D26}"/>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a:p>
        </p:txBody>
      </p:sp>
    </p:spTree>
    <p:extLst>
      <p:ext uri="{BB962C8B-B14F-4D97-AF65-F5344CB8AC3E}">
        <p14:creationId xmlns:p14="http://schemas.microsoft.com/office/powerpoint/2010/main" val="3813753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T19_Eston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3276000"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01652932-D49F-4984-8868-A024D281D091}"/>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a:p>
        </p:txBody>
      </p:sp>
    </p:spTree>
    <p:extLst>
      <p:ext uri="{BB962C8B-B14F-4D97-AF65-F5344CB8AC3E}">
        <p14:creationId xmlns:p14="http://schemas.microsoft.com/office/powerpoint/2010/main" val="3876601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UT19_Estonia_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5106046"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01652932-D49F-4984-8868-A024D281D091}"/>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a:p>
        </p:txBody>
      </p:sp>
    </p:spTree>
    <p:extLst>
      <p:ext uri="{BB962C8B-B14F-4D97-AF65-F5344CB8AC3E}">
        <p14:creationId xmlns:p14="http://schemas.microsoft.com/office/powerpoint/2010/main" val="4196314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T19_Logo, Title and Content">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3274C6-6DEF-4034-9153-8BD150C350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20917C-B12D-46C7-B6BB-0C34E7D65CC1}"/>
              </a:ext>
            </a:extLst>
          </p:cNvPr>
          <p:cNvSpPr>
            <a:spLocks noGrp="1"/>
          </p:cNvSpPr>
          <p:nvPr>
            <p:ph type="title"/>
          </p:nvPr>
        </p:nvSpPr>
        <p:spPr>
          <a:xfrm>
            <a:off x="4038600" y="365125"/>
            <a:ext cx="7543800" cy="1325563"/>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4038600" y="1828800"/>
            <a:ext cx="7543800" cy="43434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E6A6F4B8-096A-4247-9A01-EA890DCAADF5}"/>
              </a:ext>
            </a:extLst>
          </p:cNvPr>
          <p:cNvSpPr>
            <a:spLocks noGrp="1"/>
          </p:cNvSpPr>
          <p:nvPr>
            <p:ph type="pic" sz="quarter" idx="11"/>
          </p:nvPr>
        </p:nvSpPr>
        <p:spPr bwMode="auto">
          <a:xfrm>
            <a:off x="-3111" y="2169735"/>
            <a:ext cx="3203511" cy="4687597"/>
          </a:xfrm>
          <a:custGeom>
            <a:avLst/>
            <a:gdLst>
              <a:gd name="connsiteX0" fmla="*/ 0 w 5943600"/>
              <a:gd name="connsiteY0" fmla="*/ 5486400 h 5486400"/>
              <a:gd name="connsiteX1" fmla="*/ 1371600 w 5943600"/>
              <a:gd name="connsiteY1" fmla="*/ 0 h 5486400"/>
              <a:gd name="connsiteX2" fmla="*/ 5943600 w 5943600"/>
              <a:gd name="connsiteY2" fmla="*/ 0 h 5486400"/>
              <a:gd name="connsiteX3" fmla="*/ 4572000 w 5943600"/>
              <a:gd name="connsiteY3" fmla="*/ 5486400 h 5486400"/>
              <a:gd name="connsiteX4" fmla="*/ 0 w 5943600"/>
              <a:gd name="connsiteY4" fmla="*/ 5486400 h 5486400"/>
              <a:gd name="connsiteX0" fmla="*/ 1383632 w 7327232"/>
              <a:gd name="connsiteY0" fmla="*/ 5486400 h 5486400"/>
              <a:gd name="connsiteX1" fmla="*/ 0 w 7327232"/>
              <a:gd name="connsiteY1" fmla="*/ 733926 h 5486400"/>
              <a:gd name="connsiteX2" fmla="*/ 7327232 w 7327232"/>
              <a:gd name="connsiteY2" fmla="*/ 0 h 5486400"/>
              <a:gd name="connsiteX3" fmla="*/ 5955632 w 7327232"/>
              <a:gd name="connsiteY3" fmla="*/ 5486400 h 5486400"/>
              <a:gd name="connsiteX4" fmla="*/ 1383632 w 7327232"/>
              <a:gd name="connsiteY4" fmla="*/ 5486400 h 5486400"/>
              <a:gd name="connsiteX0" fmla="*/ 12032 w 7327232"/>
              <a:gd name="connsiteY0" fmla="*/ 5498432 h 5498432"/>
              <a:gd name="connsiteX1" fmla="*/ 0 w 7327232"/>
              <a:gd name="connsiteY1" fmla="*/ 733926 h 5498432"/>
              <a:gd name="connsiteX2" fmla="*/ 7327232 w 7327232"/>
              <a:gd name="connsiteY2" fmla="*/ 0 h 5498432"/>
              <a:gd name="connsiteX3" fmla="*/ 5955632 w 7327232"/>
              <a:gd name="connsiteY3" fmla="*/ 5486400 h 5498432"/>
              <a:gd name="connsiteX4" fmla="*/ 12032 w 7327232"/>
              <a:gd name="connsiteY4" fmla="*/ 5498432 h 5498432"/>
              <a:gd name="connsiteX0" fmla="*/ 12032 w 5955632"/>
              <a:gd name="connsiteY0" fmla="*/ 4764506 h 4764506"/>
              <a:gd name="connsiteX1" fmla="*/ 0 w 5955632"/>
              <a:gd name="connsiteY1" fmla="*/ 0 h 4764506"/>
              <a:gd name="connsiteX2" fmla="*/ 3212432 w 5955632"/>
              <a:gd name="connsiteY2" fmla="*/ 1888958 h 4764506"/>
              <a:gd name="connsiteX3" fmla="*/ 5955632 w 5955632"/>
              <a:gd name="connsiteY3" fmla="*/ 4752474 h 4764506"/>
              <a:gd name="connsiteX4" fmla="*/ 12032 w 5955632"/>
              <a:gd name="connsiteY4" fmla="*/ 4764506 h 4764506"/>
              <a:gd name="connsiteX0" fmla="*/ 1158 w 5944758"/>
              <a:gd name="connsiteY0" fmla="*/ 4704348 h 4704348"/>
              <a:gd name="connsiteX1" fmla="*/ 1158 w 5944758"/>
              <a:gd name="connsiteY1" fmla="*/ 0 h 4704348"/>
              <a:gd name="connsiteX2" fmla="*/ 3201558 w 5944758"/>
              <a:gd name="connsiteY2" fmla="*/ 1828800 h 4704348"/>
              <a:gd name="connsiteX3" fmla="*/ 5944758 w 5944758"/>
              <a:gd name="connsiteY3" fmla="*/ 4692316 h 4704348"/>
              <a:gd name="connsiteX4" fmla="*/ 1158 w 5944758"/>
              <a:gd name="connsiteY4" fmla="*/ 4704348 h 4704348"/>
              <a:gd name="connsiteX0" fmla="*/ 1158 w 3201558"/>
              <a:gd name="connsiteY0" fmla="*/ 4704348 h 4728410"/>
              <a:gd name="connsiteX1" fmla="*/ 1158 w 3201558"/>
              <a:gd name="connsiteY1" fmla="*/ 0 h 4728410"/>
              <a:gd name="connsiteX2" fmla="*/ 3201558 w 3201558"/>
              <a:gd name="connsiteY2" fmla="*/ 1828800 h 4728410"/>
              <a:gd name="connsiteX3" fmla="*/ 1529169 w 3201558"/>
              <a:gd name="connsiteY3" fmla="*/ 4728410 h 4728410"/>
              <a:gd name="connsiteX4" fmla="*/ 1158 w 3201558"/>
              <a:gd name="connsiteY4" fmla="*/ 4704348 h 4728410"/>
              <a:gd name="connsiteX0" fmla="*/ 1158 w 3201558"/>
              <a:gd name="connsiteY0" fmla="*/ 4704348 h 4728410"/>
              <a:gd name="connsiteX1" fmla="*/ 1158 w 3201558"/>
              <a:gd name="connsiteY1" fmla="*/ 0 h 4728410"/>
              <a:gd name="connsiteX2" fmla="*/ 3201558 w 3201558"/>
              <a:gd name="connsiteY2" fmla="*/ 1852863 h 4728410"/>
              <a:gd name="connsiteX3" fmla="*/ 1529169 w 3201558"/>
              <a:gd name="connsiteY3" fmla="*/ 4728410 h 4728410"/>
              <a:gd name="connsiteX4" fmla="*/ 1158 w 3201558"/>
              <a:gd name="connsiteY4" fmla="*/ 4704348 h 4728410"/>
              <a:gd name="connsiteX0" fmla="*/ 12032 w 3212432"/>
              <a:gd name="connsiteY0" fmla="*/ 4740442 h 4764504"/>
              <a:gd name="connsiteX1" fmla="*/ 0 w 3212432"/>
              <a:gd name="connsiteY1" fmla="*/ 0 h 4764504"/>
              <a:gd name="connsiteX2" fmla="*/ 3212432 w 3212432"/>
              <a:gd name="connsiteY2" fmla="*/ 1888957 h 4764504"/>
              <a:gd name="connsiteX3" fmla="*/ 1540043 w 3212432"/>
              <a:gd name="connsiteY3" fmla="*/ 4764504 h 4764504"/>
              <a:gd name="connsiteX4" fmla="*/ 12032 w 3212432"/>
              <a:gd name="connsiteY4" fmla="*/ 4740442 h 4764504"/>
              <a:gd name="connsiteX0" fmla="*/ 311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3111 w 3203511"/>
              <a:gd name="connsiteY4" fmla="*/ 4700297 h 4724359"/>
              <a:gd name="connsiteX0" fmla="*/ 946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9461 w 3203511"/>
              <a:gd name="connsiteY4" fmla="*/ 4700297 h 4724359"/>
              <a:gd name="connsiteX0" fmla="*/ 9461 w 3203511"/>
              <a:gd name="connsiteY0" fmla="*/ 4700297 h 4700297"/>
              <a:gd name="connsiteX1" fmla="*/ 0 w 3203511"/>
              <a:gd name="connsiteY1" fmla="*/ 0 h 4700297"/>
              <a:gd name="connsiteX2" fmla="*/ 3203511 w 3203511"/>
              <a:gd name="connsiteY2" fmla="*/ 1848812 h 4700297"/>
              <a:gd name="connsiteX3" fmla="*/ 1553982 w 3203511"/>
              <a:gd name="connsiteY3" fmla="*/ 4686259 h 4700297"/>
              <a:gd name="connsiteX4" fmla="*/ 9461 w 3203511"/>
              <a:gd name="connsiteY4" fmla="*/ 4700297 h 4700297"/>
              <a:gd name="connsiteX0" fmla="*/ 4381 w 3203511"/>
              <a:gd name="connsiteY0" fmla="*/ 4687597 h 4687597"/>
              <a:gd name="connsiteX1" fmla="*/ 0 w 3203511"/>
              <a:gd name="connsiteY1" fmla="*/ 0 h 4687597"/>
              <a:gd name="connsiteX2" fmla="*/ 3203511 w 3203511"/>
              <a:gd name="connsiteY2" fmla="*/ 1848812 h 4687597"/>
              <a:gd name="connsiteX3" fmla="*/ 1553982 w 3203511"/>
              <a:gd name="connsiteY3" fmla="*/ 4686259 h 4687597"/>
              <a:gd name="connsiteX4" fmla="*/ 4381 w 3203511"/>
              <a:gd name="connsiteY4" fmla="*/ 4687597 h 4687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11" h="4687597">
                <a:moveTo>
                  <a:pt x="4381" y="4687597"/>
                </a:moveTo>
                <a:cubicBezTo>
                  <a:pt x="370" y="3099428"/>
                  <a:pt x="4011" y="1588169"/>
                  <a:pt x="0" y="0"/>
                </a:cubicBezTo>
                <a:lnTo>
                  <a:pt x="3203511" y="1848812"/>
                </a:lnTo>
                <a:lnTo>
                  <a:pt x="1553982" y="4686259"/>
                </a:lnTo>
                <a:lnTo>
                  <a:pt x="4381" y="468759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Slide Number Placeholder 5">
            <a:extLst>
              <a:ext uri="{FF2B5EF4-FFF2-40B4-BE49-F238E27FC236}">
                <a16:creationId xmlns:a16="http://schemas.microsoft.com/office/drawing/2014/main" id="{2A6ADEAE-AF39-4D6C-A4BC-5EE14E027CC7}"/>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a:p>
        </p:txBody>
      </p:sp>
      <p:pic>
        <p:nvPicPr>
          <p:cNvPr id="8" name="Graphic 7">
            <a:extLst>
              <a:ext uri="{FF2B5EF4-FFF2-40B4-BE49-F238E27FC236}">
                <a16:creationId xmlns:a16="http://schemas.microsoft.com/office/drawing/2014/main" id="{E92E3809-E520-4AAD-BCF6-17A9D915476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2000" y="360000"/>
            <a:ext cx="3240000" cy="439760"/>
          </a:xfrm>
          <a:prstGeom prst="rect">
            <a:avLst/>
          </a:prstGeom>
        </p:spPr>
      </p:pic>
    </p:spTree>
    <p:extLst>
      <p:ext uri="{BB962C8B-B14F-4D97-AF65-F5344CB8AC3E}">
        <p14:creationId xmlns:p14="http://schemas.microsoft.com/office/powerpoint/2010/main" val="10399026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T19_Text on Image">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C793CB-F237-45BF-8F67-B555E6BD8042}"/>
              </a:ext>
            </a:extLst>
          </p:cNvPr>
          <p:cNvSpPr>
            <a:spLocks noGrp="1"/>
          </p:cNvSpPr>
          <p:nvPr>
            <p:ph type="body" idx="1"/>
          </p:nvPr>
        </p:nvSpPr>
        <p:spPr>
          <a:xfrm>
            <a:off x="609600" y="4800600"/>
            <a:ext cx="6858000" cy="1600200"/>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Picture Placeholder 3">
            <a:extLst>
              <a:ext uri="{FF2B5EF4-FFF2-40B4-BE49-F238E27FC236}">
                <a16:creationId xmlns:a16="http://schemas.microsoft.com/office/drawing/2014/main" id="{97076630-4D03-480B-AB4E-CAE8943BA3E2}"/>
              </a:ext>
            </a:extLst>
          </p:cNvPr>
          <p:cNvSpPr>
            <a:spLocks noGrp="1"/>
          </p:cNvSpPr>
          <p:nvPr>
            <p:ph type="pic" sz="quarter" idx="11"/>
          </p:nvPr>
        </p:nvSpPr>
        <p:spPr bwMode="auto">
          <a:xfrm>
            <a:off x="0" y="-6116"/>
            <a:ext cx="12204467" cy="6868301"/>
          </a:xfrm>
          <a:custGeom>
            <a:avLst/>
            <a:gdLst>
              <a:gd name="connsiteX0" fmla="*/ 0 w 5943600"/>
              <a:gd name="connsiteY0" fmla="*/ 5486400 h 5486400"/>
              <a:gd name="connsiteX1" fmla="*/ 1371600 w 5943600"/>
              <a:gd name="connsiteY1" fmla="*/ 0 h 5486400"/>
              <a:gd name="connsiteX2" fmla="*/ 5943600 w 5943600"/>
              <a:gd name="connsiteY2" fmla="*/ 0 h 5486400"/>
              <a:gd name="connsiteX3" fmla="*/ 4572000 w 5943600"/>
              <a:gd name="connsiteY3" fmla="*/ 5486400 h 5486400"/>
              <a:gd name="connsiteX4" fmla="*/ 0 w 5943600"/>
              <a:gd name="connsiteY4" fmla="*/ 5486400 h 5486400"/>
              <a:gd name="connsiteX0" fmla="*/ 1383632 w 7327232"/>
              <a:gd name="connsiteY0" fmla="*/ 5486400 h 5486400"/>
              <a:gd name="connsiteX1" fmla="*/ 0 w 7327232"/>
              <a:gd name="connsiteY1" fmla="*/ 733926 h 5486400"/>
              <a:gd name="connsiteX2" fmla="*/ 7327232 w 7327232"/>
              <a:gd name="connsiteY2" fmla="*/ 0 h 5486400"/>
              <a:gd name="connsiteX3" fmla="*/ 5955632 w 7327232"/>
              <a:gd name="connsiteY3" fmla="*/ 5486400 h 5486400"/>
              <a:gd name="connsiteX4" fmla="*/ 1383632 w 7327232"/>
              <a:gd name="connsiteY4" fmla="*/ 5486400 h 5486400"/>
              <a:gd name="connsiteX0" fmla="*/ 12032 w 7327232"/>
              <a:gd name="connsiteY0" fmla="*/ 5498432 h 5498432"/>
              <a:gd name="connsiteX1" fmla="*/ 0 w 7327232"/>
              <a:gd name="connsiteY1" fmla="*/ 733926 h 5498432"/>
              <a:gd name="connsiteX2" fmla="*/ 7327232 w 7327232"/>
              <a:gd name="connsiteY2" fmla="*/ 0 h 5498432"/>
              <a:gd name="connsiteX3" fmla="*/ 5955632 w 7327232"/>
              <a:gd name="connsiteY3" fmla="*/ 5486400 h 5498432"/>
              <a:gd name="connsiteX4" fmla="*/ 12032 w 7327232"/>
              <a:gd name="connsiteY4" fmla="*/ 5498432 h 5498432"/>
              <a:gd name="connsiteX0" fmla="*/ 12032 w 5955632"/>
              <a:gd name="connsiteY0" fmla="*/ 4764506 h 4764506"/>
              <a:gd name="connsiteX1" fmla="*/ 0 w 5955632"/>
              <a:gd name="connsiteY1" fmla="*/ 0 h 4764506"/>
              <a:gd name="connsiteX2" fmla="*/ 3212432 w 5955632"/>
              <a:gd name="connsiteY2" fmla="*/ 1888958 h 4764506"/>
              <a:gd name="connsiteX3" fmla="*/ 5955632 w 5955632"/>
              <a:gd name="connsiteY3" fmla="*/ 4752474 h 4764506"/>
              <a:gd name="connsiteX4" fmla="*/ 12032 w 5955632"/>
              <a:gd name="connsiteY4" fmla="*/ 4764506 h 4764506"/>
              <a:gd name="connsiteX0" fmla="*/ 1158 w 5944758"/>
              <a:gd name="connsiteY0" fmla="*/ 4704348 h 4704348"/>
              <a:gd name="connsiteX1" fmla="*/ 1158 w 5944758"/>
              <a:gd name="connsiteY1" fmla="*/ 0 h 4704348"/>
              <a:gd name="connsiteX2" fmla="*/ 3201558 w 5944758"/>
              <a:gd name="connsiteY2" fmla="*/ 1828800 h 4704348"/>
              <a:gd name="connsiteX3" fmla="*/ 5944758 w 5944758"/>
              <a:gd name="connsiteY3" fmla="*/ 4692316 h 4704348"/>
              <a:gd name="connsiteX4" fmla="*/ 1158 w 5944758"/>
              <a:gd name="connsiteY4" fmla="*/ 4704348 h 4704348"/>
              <a:gd name="connsiteX0" fmla="*/ 1158 w 3201558"/>
              <a:gd name="connsiteY0" fmla="*/ 4704348 h 4728410"/>
              <a:gd name="connsiteX1" fmla="*/ 1158 w 3201558"/>
              <a:gd name="connsiteY1" fmla="*/ 0 h 4728410"/>
              <a:gd name="connsiteX2" fmla="*/ 3201558 w 3201558"/>
              <a:gd name="connsiteY2" fmla="*/ 1828800 h 4728410"/>
              <a:gd name="connsiteX3" fmla="*/ 1529169 w 3201558"/>
              <a:gd name="connsiteY3" fmla="*/ 4728410 h 4728410"/>
              <a:gd name="connsiteX4" fmla="*/ 1158 w 3201558"/>
              <a:gd name="connsiteY4" fmla="*/ 4704348 h 4728410"/>
              <a:gd name="connsiteX0" fmla="*/ 1158 w 3201558"/>
              <a:gd name="connsiteY0" fmla="*/ 4704348 h 4728410"/>
              <a:gd name="connsiteX1" fmla="*/ 1158 w 3201558"/>
              <a:gd name="connsiteY1" fmla="*/ 0 h 4728410"/>
              <a:gd name="connsiteX2" fmla="*/ 3201558 w 3201558"/>
              <a:gd name="connsiteY2" fmla="*/ 1852863 h 4728410"/>
              <a:gd name="connsiteX3" fmla="*/ 1529169 w 3201558"/>
              <a:gd name="connsiteY3" fmla="*/ 4728410 h 4728410"/>
              <a:gd name="connsiteX4" fmla="*/ 1158 w 3201558"/>
              <a:gd name="connsiteY4" fmla="*/ 4704348 h 4728410"/>
              <a:gd name="connsiteX0" fmla="*/ 12032 w 3212432"/>
              <a:gd name="connsiteY0" fmla="*/ 4740442 h 4764504"/>
              <a:gd name="connsiteX1" fmla="*/ 0 w 3212432"/>
              <a:gd name="connsiteY1" fmla="*/ 0 h 4764504"/>
              <a:gd name="connsiteX2" fmla="*/ 3212432 w 3212432"/>
              <a:gd name="connsiteY2" fmla="*/ 1888957 h 4764504"/>
              <a:gd name="connsiteX3" fmla="*/ 1540043 w 3212432"/>
              <a:gd name="connsiteY3" fmla="*/ 4764504 h 4764504"/>
              <a:gd name="connsiteX4" fmla="*/ 12032 w 3212432"/>
              <a:gd name="connsiteY4" fmla="*/ 4740442 h 4764504"/>
              <a:gd name="connsiteX0" fmla="*/ 311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3111 w 3203511"/>
              <a:gd name="connsiteY4" fmla="*/ 4700297 h 4724359"/>
              <a:gd name="connsiteX0" fmla="*/ 946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9461 w 3203511"/>
              <a:gd name="connsiteY4" fmla="*/ 4700297 h 4724359"/>
              <a:gd name="connsiteX0" fmla="*/ 9461 w 3203511"/>
              <a:gd name="connsiteY0" fmla="*/ 4700297 h 4700297"/>
              <a:gd name="connsiteX1" fmla="*/ 0 w 3203511"/>
              <a:gd name="connsiteY1" fmla="*/ 0 h 4700297"/>
              <a:gd name="connsiteX2" fmla="*/ 3203511 w 3203511"/>
              <a:gd name="connsiteY2" fmla="*/ 1848812 h 4700297"/>
              <a:gd name="connsiteX3" fmla="*/ 1553982 w 3203511"/>
              <a:gd name="connsiteY3" fmla="*/ 4686259 h 4700297"/>
              <a:gd name="connsiteX4" fmla="*/ 9461 w 3203511"/>
              <a:gd name="connsiteY4" fmla="*/ 4700297 h 4700297"/>
              <a:gd name="connsiteX0" fmla="*/ 4381 w 3203511"/>
              <a:gd name="connsiteY0" fmla="*/ 4687597 h 4687597"/>
              <a:gd name="connsiteX1" fmla="*/ 0 w 3203511"/>
              <a:gd name="connsiteY1" fmla="*/ 0 h 4687597"/>
              <a:gd name="connsiteX2" fmla="*/ 3203511 w 3203511"/>
              <a:gd name="connsiteY2" fmla="*/ 1848812 h 4687597"/>
              <a:gd name="connsiteX3" fmla="*/ 1553982 w 3203511"/>
              <a:gd name="connsiteY3" fmla="*/ 4686259 h 4687597"/>
              <a:gd name="connsiteX4" fmla="*/ 4381 w 3203511"/>
              <a:gd name="connsiteY4" fmla="*/ 4687597 h 4687597"/>
              <a:gd name="connsiteX0" fmla="*/ 4381 w 12203820"/>
              <a:gd name="connsiteY0" fmla="*/ 4693711 h 4693711"/>
              <a:gd name="connsiteX1" fmla="*/ 0 w 12203820"/>
              <a:gd name="connsiteY1" fmla="*/ 6114 h 4693711"/>
              <a:gd name="connsiteX2" fmla="*/ 12203820 w 12203820"/>
              <a:gd name="connsiteY2" fmla="*/ 0 h 4693711"/>
              <a:gd name="connsiteX3" fmla="*/ 1553982 w 12203820"/>
              <a:gd name="connsiteY3" fmla="*/ 4692373 h 4693711"/>
              <a:gd name="connsiteX4" fmla="*/ 4381 w 12203820"/>
              <a:gd name="connsiteY4" fmla="*/ 4693711 h 4693711"/>
              <a:gd name="connsiteX0" fmla="*/ 4381 w 12213274"/>
              <a:gd name="connsiteY0" fmla="*/ 4693711 h 6860807"/>
              <a:gd name="connsiteX1" fmla="*/ 0 w 12213274"/>
              <a:gd name="connsiteY1" fmla="*/ 6114 h 6860807"/>
              <a:gd name="connsiteX2" fmla="*/ 12203820 w 12213274"/>
              <a:gd name="connsiteY2" fmla="*/ 0 h 6860807"/>
              <a:gd name="connsiteX3" fmla="*/ 12213274 w 12213274"/>
              <a:gd name="connsiteY3" fmla="*/ 6860807 h 6860807"/>
              <a:gd name="connsiteX4" fmla="*/ 4381 w 12213274"/>
              <a:gd name="connsiteY4" fmla="*/ 4693711 h 6860807"/>
              <a:gd name="connsiteX0" fmla="*/ 4381 w 12213274"/>
              <a:gd name="connsiteY0" fmla="*/ 4693711 h 7224963"/>
              <a:gd name="connsiteX1" fmla="*/ 0 w 12213274"/>
              <a:gd name="connsiteY1" fmla="*/ 6114 h 7224963"/>
              <a:gd name="connsiteX2" fmla="*/ 12203820 w 12213274"/>
              <a:gd name="connsiteY2" fmla="*/ 0 h 7224963"/>
              <a:gd name="connsiteX3" fmla="*/ 12213274 w 12213274"/>
              <a:gd name="connsiteY3" fmla="*/ 6860807 h 7224963"/>
              <a:gd name="connsiteX4" fmla="*/ 9444445 w 12213274"/>
              <a:gd name="connsiteY4" fmla="*/ 7203748 h 7224963"/>
              <a:gd name="connsiteX5" fmla="*/ 4381 w 12213274"/>
              <a:gd name="connsiteY5" fmla="*/ 4693711 h 7224963"/>
              <a:gd name="connsiteX0" fmla="*/ 4381 w 12213274"/>
              <a:gd name="connsiteY0" fmla="*/ 4693711 h 7207198"/>
              <a:gd name="connsiteX1" fmla="*/ 0 w 12213274"/>
              <a:gd name="connsiteY1" fmla="*/ 6114 h 7207198"/>
              <a:gd name="connsiteX2" fmla="*/ 12203820 w 12213274"/>
              <a:gd name="connsiteY2" fmla="*/ 0 h 7207198"/>
              <a:gd name="connsiteX3" fmla="*/ 12213274 w 12213274"/>
              <a:gd name="connsiteY3" fmla="*/ 6860807 h 7207198"/>
              <a:gd name="connsiteX4" fmla="*/ 9444445 w 12213274"/>
              <a:gd name="connsiteY4" fmla="*/ 7203748 h 7207198"/>
              <a:gd name="connsiteX5" fmla="*/ 4381 w 12213274"/>
              <a:gd name="connsiteY5" fmla="*/ 4693711 h 7207198"/>
              <a:gd name="connsiteX0" fmla="*/ 4381 w 12213274"/>
              <a:gd name="connsiteY0" fmla="*/ 4693711 h 6885393"/>
              <a:gd name="connsiteX1" fmla="*/ 0 w 12213274"/>
              <a:gd name="connsiteY1" fmla="*/ 6114 h 6885393"/>
              <a:gd name="connsiteX2" fmla="*/ 12203820 w 12213274"/>
              <a:gd name="connsiteY2" fmla="*/ 0 h 6885393"/>
              <a:gd name="connsiteX3" fmla="*/ 12213274 w 12213274"/>
              <a:gd name="connsiteY3" fmla="*/ 6860807 h 6885393"/>
              <a:gd name="connsiteX4" fmla="*/ 9679576 w 12213274"/>
              <a:gd name="connsiteY4" fmla="*/ 6877176 h 6885393"/>
              <a:gd name="connsiteX5" fmla="*/ 4381 w 12213274"/>
              <a:gd name="connsiteY5" fmla="*/ 4693711 h 6885393"/>
              <a:gd name="connsiteX0" fmla="*/ 4381 w 12213274"/>
              <a:gd name="connsiteY0" fmla="*/ 4693711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4381 w 12213274"/>
              <a:gd name="connsiteY5" fmla="*/ 4693711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4381 w 12213274"/>
              <a:gd name="connsiteY5"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71462 w 12213274"/>
              <a:gd name="connsiteY5" fmla="*/ 5388012 h 6901759"/>
              <a:gd name="connsiteX6" fmla="*/ 4381 w 12213274"/>
              <a:gd name="connsiteY6" fmla="*/ 2642843 h 6901759"/>
              <a:gd name="connsiteX0" fmla="*/ 4381 w 12213274"/>
              <a:gd name="connsiteY0" fmla="*/ 2668969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71462 w 12213274"/>
              <a:gd name="connsiteY5" fmla="*/ 5388012 h 6901759"/>
              <a:gd name="connsiteX6" fmla="*/ 4381 w 12213274"/>
              <a:gd name="connsiteY6" fmla="*/ 2668969 h 6901759"/>
              <a:gd name="connsiteX0" fmla="*/ 4381 w 12213274"/>
              <a:gd name="connsiteY0" fmla="*/ 2668969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84162 w 12213274"/>
              <a:gd name="connsiteY5" fmla="*/ 5375312 h 6901759"/>
              <a:gd name="connsiteX6" fmla="*/ 4381 w 12213274"/>
              <a:gd name="connsiteY6" fmla="*/ 2668969 h 6901759"/>
              <a:gd name="connsiteX0" fmla="*/ 4381 w 12213274"/>
              <a:gd name="connsiteY0" fmla="*/ 2668969 h 6884913"/>
              <a:gd name="connsiteX1" fmla="*/ 0 w 12213274"/>
              <a:gd name="connsiteY1" fmla="*/ 6114 h 6884913"/>
              <a:gd name="connsiteX2" fmla="*/ 12203820 w 12213274"/>
              <a:gd name="connsiteY2" fmla="*/ 0 h 6884913"/>
              <a:gd name="connsiteX3" fmla="*/ 12213274 w 12213274"/>
              <a:gd name="connsiteY3" fmla="*/ 6860807 h 6884913"/>
              <a:gd name="connsiteX4" fmla="*/ 9679576 w 12213274"/>
              <a:gd name="connsiteY4" fmla="*/ 6877176 h 6884913"/>
              <a:gd name="connsiteX5" fmla="*/ 10084162 w 12213274"/>
              <a:gd name="connsiteY5" fmla="*/ 5375312 h 6884913"/>
              <a:gd name="connsiteX6" fmla="*/ 4381 w 12213274"/>
              <a:gd name="connsiteY6" fmla="*/ 2668969 h 6884913"/>
              <a:gd name="connsiteX0" fmla="*/ 4381 w 12204467"/>
              <a:gd name="connsiteY0" fmla="*/ 2668969 h 6881968"/>
              <a:gd name="connsiteX1" fmla="*/ 0 w 12204467"/>
              <a:gd name="connsiteY1" fmla="*/ 6114 h 6881968"/>
              <a:gd name="connsiteX2" fmla="*/ 12203820 w 12204467"/>
              <a:gd name="connsiteY2" fmla="*/ 0 h 6881968"/>
              <a:gd name="connsiteX3" fmla="*/ 12200574 w 12204467"/>
              <a:gd name="connsiteY3" fmla="*/ 6848107 h 6881968"/>
              <a:gd name="connsiteX4" fmla="*/ 9679576 w 12204467"/>
              <a:gd name="connsiteY4" fmla="*/ 6877176 h 6881968"/>
              <a:gd name="connsiteX5" fmla="*/ 10084162 w 12204467"/>
              <a:gd name="connsiteY5" fmla="*/ 5375312 h 6881968"/>
              <a:gd name="connsiteX6" fmla="*/ 4381 w 12204467"/>
              <a:gd name="connsiteY6" fmla="*/ 2668969 h 6881968"/>
              <a:gd name="connsiteX0" fmla="*/ 4381 w 12204467"/>
              <a:gd name="connsiteY0" fmla="*/ 2668969 h 6868301"/>
              <a:gd name="connsiteX1" fmla="*/ 0 w 12204467"/>
              <a:gd name="connsiteY1" fmla="*/ 6114 h 6868301"/>
              <a:gd name="connsiteX2" fmla="*/ 12203820 w 12204467"/>
              <a:gd name="connsiteY2" fmla="*/ 0 h 6868301"/>
              <a:gd name="connsiteX3" fmla="*/ 12200574 w 12204467"/>
              <a:gd name="connsiteY3" fmla="*/ 6848107 h 6868301"/>
              <a:gd name="connsiteX4" fmla="*/ 9679576 w 12204467"/>
              <a:gd name="connsiteY4" fmla="*/ 6858126 h 6868301"/>
              <a:gd name="connsiteX5" fmla="*/ 10084162 w 12204467"/>
              <a:gd name="connsiteY5" fmla="*/ 5375312 h 6868301"/>
              <a:gd name="connsiteX6" fmla="*/ 4381 w 12204467"/>
              <a:gd name="connsiteY6" fmla="*/ 2668969 h 6868301"/>
              <a:gd name="connsiteX0" fmla="*/ 4381 w 12204467"/>
              <a:gd name="connsiteY0" fmla="*/ 2668969 h 6868301"/>
              <a:gd name="connsiteX1" fmla="*/ 0 w 12204467"/>
              <a:gd name="connsiteY1" fmla="*/ 6114 h 6868301"/>
              <a:gd name="connsiteX2" fmla="*/ 12203820 w 12204467"/>
              <a:gd name="connsiteY2" fmla="*/ 0 h 6868301"/>
              <a:gd name="connsiteX3" fmla="*/ 12200574 w 12204467"/>
              <a:gd name="connsiteY3" fmla="*/ 6848107 h 6868301"/>
              <a:gd name="connsiteX4" fmla="*/ 9679576 w 12204467"/>
              <a:gd name="connsiteY4" fmla="*/ 6858126 h 6868301"/>
              <a:gd name="connsiteX5" fmla="*/ 10084162 w 12204467"/>
              <a:gd name="connsiteY5" fmla="*/ 5375312 h 6868301"/>
              <a:gd name="connsiteX6" fmla="*/ 4381 w 12204467"/>
              <a:gd name="connsiteY6" fmla="*/ 2668969 h 686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467" h="6868301">
                <a:moveTo>
                  <a:pt x="4381" y="2668969"/>
                </a:moveTo>
                <a:cubicBezTo>
                  <a:pt x="370" y="1080800"/>
                  <a:pt x="4011" y="1594283"/>
                  <a:pt x="0" y="6114"/>
                </a:cubicBezTo>
                <a:lnTo>
                  <a:pt x="12203820" y="0"/>
                </a:lnTo>
                <a:cubicBezTo>
                  <a:pt x="12206971" y="2286936"/>
                  <a:pt x="12197423" y="4561171"/>
                  <a:pt x="12200574" y="6848107"/>
                </a:cubicBezTo>
                <a:cubicBezTo>
                  <a:pt x="12200739" y="6875336"/>
                  <a:pt x="9679048" y="6871175"/>
                  <a:pt x="9679576" y="6858126"/>
                </a:cubicBezTo>
                <a:cubicBezTo>
                  <a:pt x="10086883" y="5381479"/>
                  <a:pt x="10092870" y="5370957"/>
                  <a:pt x="10084162" y="5375312"/>
                </a:cubicBezTo>
                <a:lnTo>
                  <a:pt x="4381" y="266896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 name="Slide Number Placeholder 5">
            <a:extLst>
              <a:ext uri="{FF2B5EF4-FFF2-40B4-BE49-F238E27FC236}">
                <a16:creationId xmlns:a16="http://schemas.microsoft.com/office/drawing/2014/main" id="{1374452C-DBBF-4359-803E-2F40B78AD97B}"/>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a:p>
        </p:txBody>
      </p:sp>
    </p:spTree>
    <p:extLst>
      <p:ext uri="{BB962C8B-B14F-4D97-AF65-F5344CB8AC3E}">
        <p14:creationId xmlns:p14="http://schemas.microsoft.com/office/powerpoint/2010/main" val="1070900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UT19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D480-F122-4955-9B52-236025FBE0D0}"/>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5530FBA-AA3D-43AC-89B6-682CCF13B599}"/>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A2B9E6-A1AE-4A2C-AE29-BAD7B3139C8C}"/>
              </a:ext>
            </a:extLst>
          </p:cNvPr>
          <p:cNvSpPr>
            <a:spLocks noGrp="1"/>
          </p:cNvSpPr>
          <p:nvPr>
            <p:ph sz="half" idx="2"/>
          </p:nvPr>
        </p:nvSpPr>
        <p:spPr>
          <a:xfrm>
            <a:off x="61722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DCA2C7C-6300-43A0-911F-AB2B01E44488}"/>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a:p>
        </p:txBody>
      </p:sp>
    </p:spTree>
    <p:extLst>
      <p:ext uri="{BB962C8B-B14F-4D97-AF65-F5344CB8AC3E}">
        <p14:creationId xmlns:p14="http://schemas.microsoft.com/office/powerpoint/2010/main" val="2919319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41C7-5902-4D75-A40E-9BA38149C8FE}"/>
              </a:ext>
            </a:extLst>
          </p:cNvPr>
          <p:cNvSpPr>
            <a:spLocks noGrp="1"/>
          </p:cNvSpPr>
          <p:nvPr>
            <p:ph type="title"/>
          </p:nvPr>
        </p:nvSpPr>
        <p:spPr>
          <a:xfrm>
            <a:off x="609600" y="2103437"/>
            <a:ext cx="10972800" cy="1325563"/>
          </a:xfrm>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19E6582D-1D00-43AE-9DF6-EBDF057D0923}"/>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a:p>
        </p:txBody>
      </p:sp>
      <p:pic>
        <p:nvPicPr>
          <p:cNvPr id="5" name="Graphic 4">
            <a:extLst>
              <a:ext uri="{FF2B5EF4-FFF2-40B4-BE49-F238E27FC236}">
                <a16:creationId xmlns:a16="http://schemas.microsoft.com/office/drawing/2014/main" id="{3E8C5731-8583-43BD-A5E4-1F1635B031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000" y="360000"/>
            <a:ext cx="3240000" cy="439760"/>
          </a:xfrm>
          <a:prstGeom prst="rect">
            <a:avLst/>
          </a:prstGeom>
        </p:spPr>
      </p:pic>
    </p:spTree>
    <p:extLst>
      <p:ext uri="{BB962C8B-B14F-4D97-AF65-F5344CB8AC3E}">
        <p14:creationId xmlns:p14="http://schemas.microsoft.com/office/powerpoint/2010/main" val="2016488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T19_Cooper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3734446"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8977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T19_White_Logo on Big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B7FF3CF-7261-4C31-BA96-1D26E5283625}"/>
              </a:ext>
            </a:extLst>
          </p:cNvPr>
          <p:cNvSpPr>
            <a:spLocks noGrp="1"/>
          </p:cNvSpPr>
          <p:nvPr>
            <p:ph type="pic" sz="quarter" idx="10"/>
          </p:nvPr>
        </p:nvSpPr>
        <p:spPr>
          <a:xfrm>
            <a:off x="0" y="0"/>
            <a:ext cx="12192000" cy="6858000"/>
          </a:xfrm>
        </p:spPr>
        <p:txBody>
          <a:bodyPr/>
          <a:lstStyle/>
          <a:p>
            <a:endParaRPr lang="en-US"/>
          </a:p>
        </p:txBody>
      </p:sp>
      <p:pic>
        <p:nvPicPr>
          <p:cNvPr id="7" name="Picture 6">
            <a:hlinkClick r:id="rId2" action="ppaction://hlinkfile"/>
            <a:extLst>
              <a:ext uri="{FF2B5EF4-FFF2-40B4-BE49-F238E27FC236}">
                <a16:creationId xmlns:a16="http://schemas.microsoft.com/office/drawing/2014/main" id="{C60B0648-14A5-499B-87DB-94B43D3F76E8}"/>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B6A01F14-9E55-4FE2-9D20-7628D05FA07D}"/>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a:p>
        </p:txBody>
      </p:sp>
    </p:spTree>
    <p:extLst>
      <p:ext uri="{BB962C8B-B14F-4D97-AF65-F5344CB8AC3E}">
        <p14:creationId xmlns:p14="http://schemas.microsoft.com/office/powerpoint/2010/main" val="41799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T19_Start_02">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6096000" y="763200"/>
            <a:ext cx="54864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6095999" y="3243600"/>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6108914" y="6279424"/>
            <a:ext cx="2743200" cy="365125"/>
          </a:xfrm>
        </p:spPr>
        <p:txBody>
          <a:bodyPr/>
          <a:lstStyle>
            <a:lvl1pPr>
              <a:defRPr sz="1600">
                <a:solidFill>
                  <a:schemeClr val="accent1"/>
                </a:solidFill>
              </a:defRPr>
            </a:lvl1pPr>
          </a:lstStyle>
          <a:p>
            <a:pPr>
              <a:defRPr/>
            </a:pPr>
            <a:endParaRPr lang="en-US"/>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hasCustomPrompt="1"/>
          </p:nvPr>
        </p:nvSpPr>
        <p:spPr>
          <a:xfrm>
            <a:off x="7727950" y="5029199"/>
            <a:ext cx="3854450" cy="365125"/>
          </a:xfrm>
        </p:spPr>
        <p:txBody>
          <a:bodyPr/>
          <a:lstStyle>
            <a:lvl1pPr marL="0" indent="0">
              <a:buFontTx/>
              <a:buNone/>
              <a:defRPr sz="2400" b="0">
                <a:latin typeface="+mj-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err="1"/>
              <a:t>Your</a:t>
            </a:r>
            <a:r>
              <a:rPr lang="et-EE" dirty="0"/>
              <a:t> </a:t>
            </a:r>
            <a:r>
              <a:rPr lang="et-EE" dirty="0" err="1"/>
              <a:t>Name</a:t>
            </a:r>
            <a:r>
              <a:rPr lang="et-EE" dirty="0"/>
              <a:t> </a:t>
            </a:r>
            <a:r>
              <a:rPr lang="et-EE" dirty="0" err="1"/>
              <a:t>here</a:t>
            </a:r>
            <a:endParaRPr lang="en-US" dirty="0"/>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hasCustomPrompt="1"/>
          </p:nvPr>
        </p:nvSpPr>
        <p:spPr>
          <a:xfrm>
            <a:off x="7727950" y="5507669"/>
            <a:ext cx="3854449" cy="664531"/>
          </a:xfrm>
        </p:spPr>
        <p:txBody>
          <a:bodyPr/>
          <a:lstStyle>
            <a:lvl1pPr marL="0" indent="0">
              <a:buFontTx/>
              <a:buNone/>
              <a:defRPr sz="1800" b="0" cap="all" baseline="0">
                <a:solidFill>
                  <a:srgbClr val="B1B3B3"/>
                </a:solidFill>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YOUR </a:t>
            </a:r>
            <a:r>
              <a:rPr lang="et-EE" dirty="0" err="1"/>
              <a:t>profession</a:t>
            </a:r>
            <a:endParaRPr lang="en-US" dirty="0"/>
          </a:p>
        </p:txBody>
      </p:sp>
      <p:sp>
        <p:nvSpPr>
          <p:cNvPr id="16" name="Picture Placeholder 15">
            <a:extLst>
              <a:ext uri="{FF2B5EF4-FFF2-40B4-BE49-F238E27FC236}">
                <a16:creationId xmlns:a16="http://schemas.microsoft.com/office/drawing/2014/main" id="{37BE9BE2-87D2-4607-9EF1-30AC02D90727}"/>
              </a:ext>
            </a:extLst>
          </p:cNvPr>
          <p:cNvSpPr>
            <a:spLocks noGrp="1"/>
          </p:cNvSpPr>
          <p:nvPr>
            <p:ph type="pic" sz="quarter" idx="13"/>
          </p:nvPr>
        </p:nvSpPr>
        <p:spPr>
          <a:xfrm>
            <a:off x="6096000" y="4806225"/>
            <a:ext cx="1371600" cy="1365975"/>
          </a:xfrm>
        </p:spPr>
        <p:txBody>
          <a:bodyPr/>
          <a:lstStyle>
            <a:lvl1pPr marL="0" indent="0">
              <a:buNone/>
              <a:defRPr sz="1600"/>
            </a:lvl1pPr>
          </a:lstStyle>
          <a:p>
            <a:endParaRPr lang="en-US"/>
          </a:p>
        </p:txBody>
      </p:sp>
      <p:sp>
        <p:nvSpPr>
          <p:cNvPr id="9" name="Slide Number Placeholder 5">
            <a:extLst>
              <a:ext uri="{FF2B5EF4-FFF2-40B4-BE49-F238E27FC236}">
                <a16:creationId xmlns:a16="http://schemas.microsoft.com/office/drawing/2014/main" id="{FB00FEA0-26F5-43E0-AE4F-2C013B1F67E8}"/>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a:p>
        </p:txBody>
      </p:sp>
      <p:pic>
        <p:nvPicPr>
          <p:cNvPr id="10" name="Graphic 9">
            <a:extLst>
              <a:ext uri="{FF2B5EF4-FFF2-40B4-BE49-F238E27FC236}">
                <a16:creationId xmlns:a16="http://schemas.microsoft.com/office/drawing/2014/main" id="{5145CDC8-4A79-4472-924B-DCC859171F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2000" y="360001"/>
            <a:ext cx="3240000" cy="439760"/>
          </a:xfrm>
          <a:prstGeom prst="rect">
            <a:avLst/>
          </a:prstGeom>
        </p:spPr>
      </p:pic>
    </p:spTree>
    <p:extLst>
      <p:ext uri="{BB962C8B-B14F-4D97-AF65-F5344CB8AC3E}">
        <p14:creationId xmlns:p14="http://schemas.microsoft.com/office/powerpoint/2010/main" val="4293812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UT19_White_Logo on Media">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921B0BF1-218E-4EF1-B1B4-D0D814841655}"/>
              </a:ext>
            </a:extLst>
          </p:cNvPr>
          <p:cNvSpPr>
            <a:spLocks noGrp="1"/>
          </p:cNvSpPr>
          <p:nvPr>
            <p:ph type="media" sz="quarter" idx="10"/>
          </p:nvPr>
        </p:nvSpPr>
        <p:spPr>
          <a:xfrm>
            <a:off x="0" y="0"/>
            <a:ext cx="12192000" cy="6858000"/>
          </a:xfrm>
        </p:spPr>
        <p:txBody>
          <a:bodyPr/>
          <a:lstStyle/>
          <a:p>
            <a:endParaRPr lang="en-US"/>
          </a:p>
        </p:txBody>
      </p:sp>
      <p:pic>
        <p:nvPicPr>
          <p:cNvPr id="7" name="Picture 6">
            <a:hlinkClick r:id="rId2" action="ppaction://hlinkfile"/>
            <a:extLst>
              <a:ext uri="{FF2B5EF4-FFF2-40B4-BE49-F238E27FC236}">
                <a16:creationId xmlns:a16="http://schemas.microsoft.com/office/drawing/2014/main" id="{C60B0648-14A5-499B-87DB-94B43D3F76E8}"/>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B6A01F14-9E55-4FE2-9D20-7628D05FA07D}"/>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a:p>
        </p:txBody>
      </p:sp>
    </p:spTree>
    <p:extLst>
      <p:ext uri="{BB962C8B-B14F-4D97-AF65-F5344CB8AC3E}">
        <p14:creationId xmlns:p14="http://schemas.microsoft.com/office/powerpoint/2010/main" val="528118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UT19_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1371600"/>
            <a:ext cx="3276000" cy="27432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A3B155C1-9AF9-4F62-88B2-05094D420177}"/>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a:p>
        </p:txBody>
      </p:sp>
      <p:pic>
        <p:nvPicPr>
          <p:cNvPr id="6" name="Graphic 5">
            <a:extLst>
              <a:ext uri="{FF2B5EF4-FFF2-40B4-BE49-F238E27FC236}">
                <a16:creationId xmlns:a16="http://schemas.microsoft.com/office/drawing/2014/main" id="{7F256633-C23F-472E-A91B-4D9A1DFA26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2000" y="360000"/>
            <a:ext cx="3240000" cy="439760"/>
          </a:xfrm>
          <a:prstGeom prst="rect">
            <a:avLst/>
          </a:prstGeom>
        </p:spPr>
      </p:pic>
    </p:spTree>
    <p:extLst>
      <p:ext uri="{BB962C8B-B14F-4D97-AF65-F5344CB8AC3E}">
        <p14:creationId xmlns:p14="http://schemas.microsoft.com/office/powerpoint/2010/main" val="782124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T19_Thanks_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3B155C1-9AF9-4F62-88B2-05094D420177}"/>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a:p>
        </p:txBody>
      </p:sp>
      <p:pic>
        <p:nvPicPr>
          <p:cNvPr id="6" name="Graphic 5">
            <a:extLst>
              <a:ext uri="{FF2B5EF4-FFF2-40B4-BE49-F238E27FC236}">
                <a16:creationId xmlns:a16="http://schemas.microsoft.com/office/drawing/2014/main" id="{7F256633-C23F-472E-A91B-4D9A1DFA26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2000" y="360000"/>
            <a:ext cx="3240000" cy="439760"/>
          </a:xfrm>
          <a:prstGeom prst="rect">
            <a:avLst/>
          </a:prstGeom>
        </p:spPr>
      </p:pic>
      <p:sp>
        <p:nvSpPr>
          <p:cNvPr id="5" name="Text Placeholder 9">
            <a:extLst>
              <a:ext uri="{FF2B5EF4-FFF2-40B4-BE49-F238E27FC236}">
                <a16:creationId xmlns:a16="http://schemas.microsoft.com/office/drawing/2014/main" id="{CE0EEA24-B3BC-43F7-8BEE-0C484B779FE4}"/>
              </a:ext>
            </a:extLst>
          </p:cNvPr>
          <p:cNvSpPr>
            <a:spLocks noGrp="1"/>
          </p:cNvSpPr>
          <p:nvPr>
            <p:ph type="body" sz="quarter" idx="10" hasCustomPrompt="1"/>
          </p:nvPr>
        </p:nvSpPr>
        <p:spPr>
          <a:xfrm>
            <a:off x="3352800" y="2766218"/>
            <a:ext cx="5486400" cy="2034382"/>
          </a:xfrm>
        </p:spPr>
        <p:txBody>
          <a:bodyPr/>
          <a:lstStyle>
            <a:lvl1pPr marL="0" indent="0" algn="ctr">
              <a:buNone/>
              <a:defRPr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417523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T19_Start_03">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145CDC8-4A79-4472-924B-DCC859171F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2000" y="360001"/>
            <a:ext cx="3240000" cy="439760"/>
          </a:xfrm>
          <a:prstGeom prst="rect">
            <a:avLst/>
          </a:prstGeom>
        </p:spPr>
      </p:pic>
      <p:sp>
        <p:nvSpPr>
          <p:cNvPr id="11" name="Title 1">
            <a:extLst>
              <a:ext uri="{FF2B5EF4-FFF2-40B4-BE49-F238E27FC236}">
                <a16:creationId xmlns:a16="http://schemas.microsoft.com/office/drawing/2014/main" id="{A2C500CC-43BC-4E3D-AB37-ABA8E51DD83B}"/>
              </a:ext>
            </a:extLst>
          </p:cNvPr>
          <p:cNvSpPr>
            <a:spLocks noGrp="1"/>
          </p:cNvSpPr>
          <p:nvPr>
            <p:ph type="ctrTitle"/>
          </p:nvPr>
        </p:nvSpPr>
        <p:spPr>
          <a:xfrm>
            <a:off x="4724400" y="457200"/>
            <a:ext cx="6858000" cy="2693600"/>
          </a:xfrm>
        </p:spPr>
        <p:txBody>
          <a:bodyPr anchor="b"/>
          <a:lstStyle>
            <a:lvl1pPr algn="l">
              <a:defRPr sz="6000"/>
            </a:lvl1pPr>
          </a:lstStyle>
          <a:p>
            <a:r>
              <a:rPr lang="en-US" dirty="0"/>
              <a:t>Click to edit Master title style</a:t>
            </a:r>
          </a:p>
        </p:txBody>
      </p:sp>
      <p:sp>
        <p:nvSpPr>
          <p:cNvPr id="12" name="Subtitle 2">
            <a:extLst>
              <a:ext uri="{FF2B5EF4-FFF2-40B4-BE49-F238E27FC236}">
                <a16:creationId xmlns:a16="http://schemas.microsoft.com/office/drawing/2014/main" id="{87AD5E3E-F81E-4B39-B414-83E7012B365D}"/>
              </a:ext>
            </a:extLst>
          </p:cNvPr>
          <p:cNvSpPr>
            <a:spLocks noGrp="1"/>
          </p:cNvSpPr>
          <p:nvPr>
            <p:ph type="subTitle" idx="1"/>
          </p:nvPr>
        </p:nvSpPr>
        <p:spPr>
          <a:xfrm>
            <a:off x="4724399" y="3243600"/>
            <a:ext cx="6858000" cy="22428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Date Placeholder 3">
            <a:extLst>
              <a:ext uri="{FF2B5EF4-FFF2-40B4-BE49-F238E27FC236}">
                <a16:creationId xmlns:a16="http://schemas.microsoft.com/office/drawing/2014/main" id="{0A3874ED-D425-4FC7-9A25-B3D036F48BFC}"/>
              </a:ext>
            </a:extLst>
          </p:cNvPr>
          <p:cNvSpPr>
            <a:spLocks noGrp="1"/>
          </p:cNvSpPr>
          <p:nvPr>
            <p:ph type="dt" sz="half" idx="10"/>
          </p:nvPr>
        </p:nvSpPr>
        <p:spPr>
          <a:xfrm>
            <a:off x="4724399" y="6279424"/>
            <a:ext cx="4127715" cy="365125"/>
          </a:xfrm>
        </p:spPr>
        <p:txBody>
          <a:bodyPr/>
          <a:lstStyle>
            <a:lvl1pPr>
              <a:defRPr sz="1600">
                <a:solidFill>
                  <a:schemeClr val="accent1"/>
                </a:solidFill>
              </a:defRPr>
            </a:lvl1pPr>
          </a:lstStyle>
          <a:p>
            <a:pPr>
              <a:defRPr/>
            </a:pPr>
            <a:endParaRPr lang="en-US"/>
          </a:p>
        </p:txBody>
      </p:sp>
      <p:sp>
        <p:nvSpPr>
          <p:cNvPr id="17" name="Slide Number Placeholder 5">
            <a:extLst>
              <a:ext uri="{FF2B5EF4-FFF2-40B4-BE49-F238E27FC236}">
                <a16:creationId xmlns:a16="http://schemas.microsoft.com/office/drawing/2014/main" id="{111E844B-CEEB-4C36-BD37-A5FFB8F34FB7}"/>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a:p>
        </p:txBody>
      </p:sp>
    </p:spTree>
    <p:extLst>
      <p:ext uri="{BB962C8B-B14F-4D97-AF65-F5344CB8AC3E}">
        <p14:creationId xmlns:p14="http://schemas.microsoft.com/office/powerpoint/2010/main" val="2294804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T19_Start_04">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8600" y="1338130"/>
            <a:ext cx="7543799" cy="181267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8600" y="3243600"/>
            <a:ext cx="75438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4038597" y="6279425"/>
            <a:ext cx="2070318" cy="349976"/>
          </a:xfrm>
        </p:spPr>
        <p:txBody>
          <a:bodyPr/>
          <a:lstStyle>
            <a:lvl1pPr>
              <a:defRPr sz="1600">
                <a:solidFill>
                  <a:schemeClr val="accent1"/>
                </a:solidFill>
              </a:defRPr>
            </a:lvl1pPr>
          </a:lstStyle>
          <a:p>
            <a:pPr>
              <a:defRPr/>
            </a:pPr>
            <a:endParaRPr lang="en-US"/>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hasCustomPrompt="1"/>
          </p:nvPr>
        </p:nvSpPr>
        <p:spPr>
          <a:xfrm>
            <a:off x="4038598" y="5029199"/>
            <a:ext cx="7543800" cy="371246"/>
          </a:xfrm>
        </p:spPr>
        <p:txBody>
          <a:bodyPr/>
          <a:lstStyle>
            <a:lvl1pPr marL="0" indent="0">
              <a:buFontTx/>
              <a:buNone/>
              <a:defRPr sz="2400" b="0">
                <a:latin typeface="+mj-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err="1"/>
              <a:t>Your</a:t>
            </a:r>
            <a:r>
              <a:rPr lang="et-EE" dirty="0"/>
              <a:t> </a:t>
            </a:r>
            <a:r>
              <a:rPr lang="et-EE" dirty="0" err="1"/>
              <a:t>Name</a:t>
            </a:r>
            <a:r>
              <a:rPr lang="et-EE" dirty="0"/>
              <a:t> </a:t>
            </a:r>
            <a:r>
              <a:rPr lang="et-EE" dirty="0" err="1"/>
              <a:t>here</a:t>
            </a:r>
            <a:endParaRPr lang="en-US" dirty="0"/>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hasCustomPrompt="1"/>
          </p:nvPr>
        </p:nvSpPr>
        <p:spPr>
          <a:xfrm>
            <a:off x="4038597" y="5507669"/>
            <a:ext cx="7543801" cy="664531"/>
          </a:xfrm>
        </p:spPr>
        <p:txBody>
          <a:bodyPr/>
          <a:lstStyle>
            <a:lvl1pPr marL="0" indent="0">
              <a:buFontTx/>
              <a:buNone/>
              <a:defRPr sz="1800" b="0" cap="all" baseline="0">
                <a:solidFill>
                  <a:srgbClr val="B1B3B3"/>
                </a:solidFill>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YOUR </a:t>
            </a:r>
            <a:r>
              <a:rPr lang="et-EE" dirty="0" err="1"/>
              <a:t>profession</a:t>
            </a:r>
            <a:endParaRPr lang="en-US" dirty="0"/>
          </a:p>
        </p:txBody>
      </p:sp>
      <p:sp>
        <p:nvSpPr>
          <p:cNvPr id="9" name="Picture Placeholder 15">
            <a:extLst>
              <a:ext uri="{FF2B5EF4-FFF2-40B4-BE49-F238E27FC236}">
                <a16:creationId xmlns:a16="http://schemas.microsoft.com/office/drawing/2014/main" id="{58E1C34A-6EC6-4BCF-BEAC-BE1AAFCC3023}"/>
              </a:ext>
            </a:extLst>
          </p:cNvPr>
          <p:cNvSpPr>
            <a:spLocks noGrp="1"/>
          </p:cNvSpPr>
          <p:nvPr>
            <p:ph type="pic" sz="quarter" idx="13"/>
          </p:nvPr>
        </p:nvSpPr>
        <p:spPr>
          <a:xfrm>
            <a:off x="2438400" y="4806225"/>
            <a:ext cx="1371600" cy="1365975"/>
          </a:xfrm>
        </p:spPr>
        <p:txBody>
          <a:bodyPr/>
          <a:lstStyle>
            <a:lvl1pPr marL="0" indent="0">
              <a:buNone/>
              <a:defRPr sz="1600"/>
            </a:lvl1pPr>
          </a:lstStyle>
          <a:p>
            <a:endParaRPr lang="en-US"/>
          </a:p>
        </p:txBody>
      </p:sp>
      <p:sp>
        <p:nvSpPr>
          <p:cNvPr id="10" name="Slide Number Placeholder 5">
            <a:extLst>
              <a:ext uri="{FF2B5EF4-FFF2-40B4-BE49-F238E27FC236}">
                <a16:creationId xmlns:a16="http://schemas.microsoft.com/office/drawing/2014/main" id="{9B2E460E-E06F-4758-B53F-7F3D23D193E2}"/>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a:p>
        </p:txBody>
      </p:sp>
      <p:pic>
        <p:nvPicPr>
          <p:cNvPr id="11" name="Graphic 10">
            <a:extLst>
              <a:ext uri="{FF2B5EF4-FFF2-40B4-BE49-F238E27FC236}">
                <a16:creationId xmlns:a16="http://schemas.microsoft.com/office/drawing/2014/main" id="{8D99B437-8886-493D-816D-595C5C2453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2000" y="360001"/>
            <a:ext cx="3240000" cy="439760"/>
          </a:xfrm>
          <a:prstGeom prst="rect">
            <a:avLst/>
          </a:prstGeom>
        </p:spPr>
      </p:pic>
    </p:spTree>
    <p:extLst>
      <p:ext uri="{BB962C8B-B14F-4D97-AF65-F5344CB8AC3E}">
        <p14:creationId xmlns:p14="http://schemas.microsoft.com/office/powerpoint/2010/main" val="131415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UT19_Section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8599" y="847725"/>
            <a:ext cx="7543801" cy="2870199"/>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8599" y="3810000"/>
            <a:ext cx="7543802" cy="2362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5">
            <a:extLst>
              <a:ext uri="{FF2B5EF4-FFF2-40B4-BE49-F238E27FC236}">
                <a16:creationId xmlns:a16="http://schemas.microsoft.com/office/drawing/2014/main" id="{3AA916E9-F087-4FBE-94E2-5BBEA79EEA73}"/>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a:p>
        </p:txBody>
      </p:sp>
      <p:pic>
        <p:nvPicPr>
          <p:cNvPr id="6" name="Graphic 5">
            <a:extLst>
              <a:ext uri="{FF2B5EF4-FFF2-40B4-BE49-F238E27FC236}">
                <a16:creationId xmlns:a16="http://schemas.microsoft.com/office/drawing/2014/main" id="{9A08E4F0-8FD4-431E-B5E0-F7173E3460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000" y="360000"/>
            <a:ext cx="3240000" cy="439760"/>
          </a:xfrm>
          <a:prstGeom prst="rect">
            <a:avLst/>
          </a:prstGeom>
        </p:spPr>
      </p:pic>
    </p:spTree>
    <p:extLst>
      <p:ext uri="{BB962C8B-B14F-4D97-AF65-F5344CB8AC3E}">
        <p14:creationId xmlns:p14="http://schemas.microsoft.com/office/powerpoint/2010/main" val="111105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UT19_Sectionhead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9200" y="847725"/>
            <a:ext cx="7479901" cy="2870199"/>
          </a:xfrm>
        </p:spPr>
        <p:txBody>
          <a:bodyPr anchor="b"/>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9200" y="3810000"/>
            <a:ext cx="7479902" cy="2362200"/>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76DEA9CA-D5C2-41E8-AC9B-30436F4418BC}"/>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a:p>
        </p:txBody>
      </p:sp>
      <p:pic>
        <p:nvPicPr>
          <p:cNvPr id="7" name="Graphic 6">
            <a:extLst>
              <a:ext uri="{FF2B5EF4-FFF2-40B4-BE49-F238E27FC236}">
                <a16:creationId xmlns:a16="http://schemas.microsoft.com/office/drawing/2014/main" id="{652B689A-9D75-4C3A-B151-1732DBF8A4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000" y="360000"/>
            <a:ext cx="3240000" cy="439760"/>
          </a:xfrm>
          <a:prstGeom prst="rect">
            <a:avLst/>
          </a:prstGeom>
        </p:spPr>
      </p:pic>
      <p:pic>
        <p:nvPicPr>
          <p:cNvPr id="5" name="Picture 4">
            <a:extLst>
              <a:ext uri="{FF2B5EF4-FFF2-40B4-BE49-F238E27FC236}">
                <a16:creationId xmlns:a16="http://schemas.microsoft.com/office/drawing/2014/main" id="{DD7580D0-7F73-4FC7-B0B1-6F83E479C5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639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T19_Imag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917C-B12D-46C7-B6BB-0C34E7D65CC1}"/>
              </a:ext>
            </a:extLst>
          </p:cNvPr>
          <p:cNvSpPr>
            <a:spLocks noGrp="1"/>
          </p:cNvSpPr>
          <p:nvPr>
            <p:ph type="title"/>
          </p:nvPr>
        </p:nvSpPr>
        <p:spPr>
          <a:xfrm>
            <a:off x="4038600" y="365125"/>
            <a:ext cx="7543800" cy="1325563"/>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4038600" y="1828800"/>
            <a:ext cx="7543800" cy="43434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5F9D15BD-9655-41C0-BC62-AA861D9BDDF8}"/>
              </a:ext>
            </a:extLst>
          </p:cNvPr>
          <p:cNvSpPr>
            <a:spLocks noGrp="1"/>
          </p:cNvSpPr>
          <p:nvPr>
            <p:ph type="pic" sz="quarter" idx="11"/>
          </p:nvPr>
        </p:nvSpPr>
        <p:spPr>
          <a:xfrm>
            <a:off x="0" y="0"/>
            <a:ext cx="3810000" cy="6858000"/>
          </a:xfrm>
        </p:spPr>
        <p:txBody>
          <a:bodyPr/>
          <a:lstStyle>
            <a:lvl1pPr marL="0" indent="0">
              <a:buNone/>
              <a:defRPr/>
            </a:lvl1pPr>
          </a:lstStyle>
          <a:p>
            <a:endParaRPr lang="en-US"/>
          </a:p>
        </p:txBody>
      </p:sp>
      <p:sp>
        <p:nvSpPr>
          <p:cNvPr id="5" name="Slide Number Placeholder 5">
            <a:extLst>
              <a:ext uri="{FF2B5EF4-FFF2-40B4-BE49-F238E27FC236}">
                <a16:creationId xmlns:a16="http://schemas.microsoft.com/office/drawing/2014/main" id="{607F442F-6A44-4B33-8CF9-CAAB41F3F40E}"/>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a:p>
        </p:txBody>
      </p:sp>
    </p:spTree>
    <p:extLst>
      <p:ext uri="{BB962C8B-B14F-4D97-AF65-F5344CB8AC3E}">
        <p14:creationId xmlns:p14="http://schemas.microsoft.com/office/powerpoint/2010/main" val="18851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T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917C-B12D-46C7-B6BB-0C34E7D65CC1}"/>
              </a:ext>
            </a:extLst>
          </p:cNvPr>
          <p:cNvSpPr>
            <a:spLocks noGrp="1"/>
          </p:cNvSpPr>
          <p:nvPr>
            <p:ph type="title"/>
          </p:nvPr>
        </p:nvSpPr>
        <p:spPr>
          <a:xfrm>
            <a:off x="609600" y="381000"/>
            <a:ext cx="10972800" cy="685800"/>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609600" y="1219200"/>
            <a:ext cx="10972800" cy="49530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607F442F-6A44-4B33-8CF9-CAAB41F3F40E}"/>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a:p>
        </p:txBody>
      </p:sp>
    </p:spTree>
    <p:extLst>
      <p:ext uri="{BB962C8B-B14F-4D97-AF65-F5344CB8AC3E}">
        <p14:creationId xmlns:p14="http://schemas.microsoft.com/office/powerpoint/2010/main" val="377999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T19_Title and Content_Blue">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2EE96BF-B884-414B-8D90-BCBCCEB29F95}"/>
              </a:ext>
            </a:extLst>
          </p:cNvPr>
          <p:cNvSpPr>
            <a:spLocks noGrp="1"/>
          </p:cNvSpPr>
          <p:nvPr>
            <p:ph type="title"/>
          </p:nvPr>
        </p:nvSpPr>
        <p:spPr>
          <a:xfrm>
            <a:off x="609600" y="381000"/>
            <a:ext cx="10972800" cy="685800"/>
          </a:xfrm>
        </p:spPr>
        <p:txBody>
          <a:bodyPr/>
          <a:lstStyle>
            <a:lvl1pPr>
              <a:defRPr>
                <a:solidFill>
                  <a:schemeClr val="bg1"/>
                </a:solidFill>
              </a:defRPr>
            </a:lvl1pPr>
          </a:lstStyle>
          <a:p>
            <a:r>
              <a:rPr lang="en-US" dirty="0"/>
              <a:t>Click to edit Master title style</a:t>
            </a:r>
          </a:p>
        </p:txBody>
      </p:sp>
      <p:sp>
        <p:nvSpPr>
          <p:cNvPr id="7" name="Text Placeholder 9">
            <a:extLst>
              <a:ext uri="{FF2B5EF4-FFF2-40B4-BE49-F238E27FC236}">
                <a16:creationId xmlns:a16="http://schemas.microsoft.com/office/drawing/2014/main" id="{40A666D5-2455-4C9C-A088-2915FA4160AB}"/>
              </a:ext>
            </a:extLst>
          </p:cNvPr>
          <p:cNvSpPr>
            <a:spLocks noGrp="1"/>
          </p:cNvSpPr>
          <p:nvPr>
            <p:ph type="body" sz="quarter" idx="10"/>
          </p:nvPr>
        </p:nvSpPr>
        <p:spPr>
          <a:xfrm>
            <a:off x="609600" y="1219200"/>
            <a:ext cx="10972800" cy="495300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E26696AE-CD0B-4693-ABFF-D6DFD14FDDFC}"/>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a:p>
        </p:txBody>
      </p:sp>
    </p:spTree>
    <p:extLst>
      <p:ext uri="{BB962C8B-B14F-4D97-AF65-F5344CB8AC3E}">
        <p14:creationId xmlns:p14="http://schemas.microsoft.com/office/powerpoint/2010/main" val="1265335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D8A841E-D890-4E99-9E1F-0DB70974BED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1639F06-EA6C-4DE7-9585-BB74C1D86EC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274CBB18-A9BE-4E26-AEF0-685B460BE6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BADC2685-CBD5-44D1-8549-850B27C75D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E3CEBC4-24A6-4347-B47E-79B2708B9B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ADBB38E-37F0-4099-9E14-30415241E9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26" r:id="rId2"/>
    <p:sldLayoutId id="2147483727" r:id="rId3"/>
    <p:sldLayoutId id="2147483713" r:id="rId4"/>
    <p:sldLayoutId id="2147483712" r:id="rId5"/>
    <p:sldLayoutId id="2147483714" r:id="rId6"/>
    <p:sldLayoutId id="2147483703" r:id="rId7"/>
    <p:sldLayoutId id="2147483724" r:id="rId8"/>
    <p:sldLayoutId id="2147483728" r:id="rId9"/>
    <p:sldLayoutId id="2147483716" r:id="rId10"/>
    <p:sldLayoutId id="2147483719" r:id="rId11"/>
    <p:sldLayoutId id="2147483720" r:id="rId12"/>
    <p:sldLayoutId id="2147483723" r:id="rId13"/>
    <p:sldLayoutId id="2147483715" r:id="rId14"/>
    <p:sldLayoutId id="2147483704" r:id="rId15"/>
    <p:sldLayoutId id="2147483705" r:id="rId16"/>
    <p:sldLayoutId id="2147483707" r:id="rId17"/>
    <p:sldLayoutId id="2147483722" r:id="rId18"/>
    <p:sldLayoutId id="2147483717" r:id="rId19"/>
    <p:sldLayoutId id="2147483725" r:id="rId20"/>
    <p:sldLayoutId id="2147483721" r:id="rId21"/>
    <p:sldLayoutId id="2147483729" r:id="rId22"/>
  </p:sldLayoutIdLst>
  <p:hf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2pPr>
      <a:lvl3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3pPr>
      <a:lvl4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4pPr>
      <a:lvl5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5pPr>
      <a:lvl6pPr marL="457200" algn="l" rtl="0" fontAlgn="base">
        <a:lnSpc>
          <a:spcPct val="90000"/>
        </a:lnSpc>
        <a:spcBef>
          <a:spcPct val="0"/>
        </a:spcBef>
        <a:spcAft>
          <a:spcPct val="0"/>
        </a:spcAft>
        <a:defRPr sz="4400">
          <a:solidFill>
            <a:schemeClr val="tx1"/>
          </a:solidFill>
          <a:latin typeface="Rubik Bold" panose="00000800000000000000" pitchFamily="2" charset="-79"/>
        </a:defRPr>
      </a:lvl6pPr>
      <a:lvl7pPr marL="914400" algn="l" rtl="0" fontAlgn="base">
        <a:lnSpc>
          <a:spcPct val="90000"/>
        </a:lnSpc>
        <a:spcBef>
          <a:spcPct val="0"/>
        </a:spcBef>
        <a:spcAft>
          <a:spcPct val="0"/>
        </a:spcAft>
        <a:defRPr sz="4400">
          <a:solidFill>
            <a:schemeClr val="tx1"/>
          </a:solidFill>
          <a:latin typeface="Rubik Bold" panose="00000800000000000000" pitchFamily="2" charset="-79"/>
        </a:defRPr>
      </a:lvl7pPr>
      <a:lvl8pPr marL="1371600" algn="l" rtl="0" fontAlgn="base">
        <a:lnSpc>
          <a:spcPct val="90000"/>
        </a:lnSpc>
        <a:spcBef>
          <a:spcPct val="0"/>
        </a:spcBef>
        <a:spcAft>
          <a:spcPct val="0"/>
        </a:spcAft>
        <a:defRPr sz="4400">
          <a:solidFill>
            <a:schemeClr val="tx1"/>
          </a:solidFill>
          <a:latin typeface="Rubik Bold" panose="00000800000000000000" pitchFamily="2" charset="-79"/>
        </a:defRPr>
      </a:lvl8pPr>
      <a:lvl9pPr marL="1828800" algn="l" rtl="0" fontAlgn="base">
        <a:lnSpc>
          <a:spcPct val="90000"/>
        </a:lnSpc>
        <a:spcBef>
          <a:spcPct val="0"/>
        </a:spcBef>
        <a:spcAft>
          <a:spcPct val="0"/>
        </a:spcAft>
        <a:defRPr sz="4400">
          <a:solidFill>
            <a:schemeClr val="tx1"/>
          </a:solidFill>
          <a:latin typeface="Rubik Bold" panose="00000800000000000000" pitchFamily="2" charset="-79"/>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D2DCB0B-5AA7-48CC-BA52-4DF6BBBE1600}"/>
              </a:ext>
            </a:extLst>
          </p:cNvPr>
          <p:cNvSpPr>
            <a:spLocks noGrp="1"/>
          </p:cNvSpPr>
          <p:nvPr>
            <p:ph type="ctrTitle"/>
          </p:nvPr>
        </p:nvSpPr>
        <p:spPr/>
        <p:txBody>
          <a:bodyPr/>
          <a:lstStyle/>
          <a:p>
            <a:r>
              <a:rPr lang="en-US" sz="4000" noProof="0" dirty="0" err="1"/>
              <a:t>Overdispersion</a:t>
            </a:r>
            <a:r>
              <a:rPr lang="en-US" sz="4000" noProof="0" dirty="0"/>
              <a:t> and zero-inflation: best practices</a:t>
            </a:r>
            <a:br>
              <a:rPr lang="en-US" sz="4000" noProof="0" dirty="0"/>
            </a:br>
            <a:endParaRPr lang="en-US" sz="4000" noProof="0" dirty="0"/>
          </a:p>
        </p:txBody>
      </p:sp>
      <p:sp>
        <p:nvSpPr>
          <p:cNvPr id="14" name="Subtitle 13">
            <a:extLst>
              <a:ext uri="{FF2B5EF4-FFF2-40B4-BE49-F238E27FC236}">
                <a16:creationId xmlns:a16="http://schemas.microsoft.com/office/drawing/2014/main" id="{3D8284BB-255B-470B-A5C5-EBF9EDA3CDC0}"/>
              </a:ext>
            </a:extLst>
          </p:cNvPr>
          <p:cNvSpPr>
            <a:spLocks noGrp="1"/>
          </p:cNvSpPr>
          <p:nvPr>
            <p:ph type="subTitle" idx="1"/>
          </p:nvPr>
        </p:nvSpPr>
        <p:spPr/>
        <p:txBody>
          <a:bodyPr/>
          <a:lstStyle/>
          <a:p>
            <a:r>
              <a:rPr lang="en-US" noProof="0" dirty="0"/>
              <a:t>V46 </a:t>
            </a:r>
            <a:r>
              <a:rPr lang="en-US" noProof="0" dirty="0" err="1"/>
              <a:t>StatisticsCorner</a:t>
            </a:r>
            <a:r>
              <a:rPr lang="en-US" noProof="0" dirty="0"/>
              <a:t> </a:t>
            </a:r>
          </a:p>
        </p:txBody>
      </p:sp>
      <p:sp>
        <p:nvSpPr>
          <p:cNvPr id="15" name="Text Placeholder 14">
            <a:extLst>
              <a:ext uri="{FF2B5EF4-FFF2-40B4-BE49-F238E27FC236}">
                <a16:creationId xmlns:a16="http://schemas.microsoft.com/office/drawing/2014/main" id="{5EB4278F-2789-4086-864B-97EC652BBCE6}"/>
              </a:ext>
            </a:extLst>
          </p:cNvPr>
          <p:cNvSpPr>
            <a:spLocks noGrp="1"/>
          </p:cNvSpPr>
          <p:nvPr>
            <p:ph type="body" sz="quarter" idx="11"/>
          </p:nvPr>
        </p:nvSpPr>
        <p:spPr/>
        <p:txBody>
          <a:bodyPr>
            <a:normAutofit fontScale="92500" lnSpcReduction="10000"/>
          </a:bodyPr>
          <a:lstStyle/>
          <a:p>
            <a:r>
              <a:rPr lang="en-US" noProof="0" dirty="0"/>
              <a:t>Ants Kaasik </a:t>
            </a:r>
          </a:p>
        </p:txBody>
      </p:sp>
      <p:sp>
        <p:nvSpPr>
          <p:cNvPr id="16" name="Text Placeholder 15">
            <a:extLst>
              <a:ext uri="{FF2B5EF4-FFF2-40B4-BE49-F238E27FC236}">
                <a16:creationId xmlns:a16="http://schemas.microsoft.com/office/drawing/2014/main" id="{F430F86C-2F0F-4536-B78F-516E99E85639}"/>
              </a:ext>
            </a:extLst>
          </p:cNvPr>
          <p:cNvSpPr>
            <a:spLocks noGrp="1"/>
          </p:cNvSpPr>
          <p:nvPr>
            <p:ph type="body" sz="quarter" idx="12"/>
          </p:nvPr>
        </p:nvSpPr>
        <p:spPr/>
        <p:txBody>
          <a:bodyPr/>
          <a:lstStyle/>
          <a:p>
            <a:r>
              <a:rPr lang="en-US" noProof="0" dirty="0"/>
              <a:t>TARTU</a:t>
            </a:r>
          </a:p>
        </p:txBody>
      </p:sp>
      <p:sp>
        <p:nvSpPr>
          <p:cNvPr id="17" name="Picture Placeholder 16">
            <a:extLst>
              <a:ext uri="{FF2B5EF4-FFF2-40B4-BE49-F238E27FC236}">
                <a16:creationId xmlns:a16="http://schemas.microsoft.com/office/drawing/2014/main" id="{FB6F20F6-52B0-49A0-994B-D37CAA72ADBD}"/>
              </a:ext>
            </a:extLst>
          </p:cNvPr>
          <p:cNvSpPr>
            <a:spLocks noGrp="1"/>
          </p:cNvSpPr>
          <p:nvPr>
            <p:ph type="pic" sz="quarter" idx="13"/>
          </p:nvPr>
        </p:nvSpPr>
        <p:spPr/>
      </p:sp>
      <p:sp>
        <p:nvSpPr>
          <p:cNvPr id="2" name="Date Placeholder 1">
            <a:extLst>
              <a:ext uri="{FF2B5EF4-FFF2-40B4-BE49-F238E27FC236}">
                <a16:creationId xmlns:a16="http://schemas.microsoft.com/office/drawing/2014/main" id="{2FAE77F1-36FB-414B-92EA-4F46364C4485}"/>
              </a:ext>
            </a:extLst>
          </p:cNvPr>
          <p:cNvSpPr>
            <a:spLocks noGrp="1"/>
          </p:cNvSpPr>
          <p:nvPr>
            <p:ph type="dt" sz="half" idx="10"/>
          </p:nvPr>
        </p:nvSpPr>
        <p:spPr/>
        <p:txBody>
          <a:bodyPr/>
          <a:lstStyle/>
          <a:p>
            <a:pPr>
              <a:defRPr/>
            </a:pPr>
            <a:r>
              <a:rPr lang="et-EE" dirty="0"/>
              <a:t>30.11.2020</a:t>
            </a:r>
            <a:endParaRPr lang="en-US" dirty="0"/>
          </a:p>
        </p:txBody>
      </p:sp>
    </p:spTree>
    <p:extLst>
      <p:ext uri="{BB962C8B-B14F-4D97-AF65-F5344CB8AC3E}">
        <p14:creationId xmlns:p14="http://schemas.microsoft.com/office/powerpoint/2010/main" val="1081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 y="988864"/>
            <a:ext cx="5715086" cy="461665"/>
          </a:xfrm>
          <a:prstGeom prst="rect">
            <a:avLst/>
          </a:prstGeom>
        </p:spPr>
        <p:txBody>
          <a:bodyPr wrap="square">
            <a:spAutoFit/>
          </a:bodyPr>
          <a:lstStyle/>
          <a:p>
            <a:r>
              <a:rPr lang="en-US" sz="2400" b="1" dirty="0"/>
              <a:t>Why does </a:t>
            </a:r>
            <a:r>
              <a:rPr lang="en-US" sz="2400" b="1" dirty="0" err="1"/>
              <a:t>overdispersion</a:t>
            </a:r>
            <a:r>
              <a:rPr lang="en-US" sz="2400" b="1" dirty="0"/>
              <a:t> occur?</a:t>
            </a:r>
          </a:p>
        </p:txBody>
      </p:sp>
      <p:sp>
        <p:nvSpPr>
          <p:cNvPr id="6" name="TextBox 5"/>
          <p:cNvSpPr txBox="1"/>
          <p:nvPr/>
        </p:nvSpPr>
        <p:spPr>
          <a:xfrm>
            <a:off x="223594" y="1513908"/>
            <a:ext cx="4577006" cy="6001643"/>
          </a:xfrm>
          <a:prstGeom prst="rect">
            <a:avLst/>
          </a:prstGeom>
          <a:noFill/>
        </p:spPr>
        <p:txBody>
          <a:bodyPr wrap="square" rtlCol="0">
            <a:spAutoFit/>
          </a:bodyPr>
          <a:lstStyle/>
          <a:p>
            <a:r>
              <a:rPr lang="en-US" sz="2400" dirty="0"/>
              <a:t>When some important predictors are missing or we have failed to specify the correct dependence structure for the data</a:t>
            </a:r>
          </a:p>
          <a:p>
            <a:endParaRPr lang="en-US" sz="2400" dirty="0"/>
          </a:p>
          <a:p>
            <a:r>
              <a:rPr lang="en-US" sz="2400" dirty="0"/>
              <a:t>Sometimes adding an observation level random effect is used (i.e. a random effect with a different value for each observation)</a:t>
            </a:r>
          </a:p>
          <a:p>
            <a:endParaRPr lang="en-US" sz="2400" dirty="0"/>
          </a:p>
          <a:p>
            <a:endParaRPr lang="en-US" sz="2400" dirty="0"/>
          </a:p>
          <a:p>
            <a:endParaRPr lang="en-US" sz="2400" dirty="0"/>
          </a:p>
        </p:txBody>
      </p:sp>
      <p:pic>
        <p:nvPicPr>
          <p:cNvPr id="2" name="Picture 1"/>
          <p:cNvPicPr>
            <a:picLocks noChangeAspect="1"/>
          </p:cNvPicPr>
          <p:nvPr/>
        </p:nvPicPr>
        <p:blipFill>
          <a:blip r:embed="rId2"/>
          <a:stretch>
            <a:fillRect/>
          </a:stretch>
        </p:blipFill>
        <p:spPr>
          <a:xfrm>
            <a:off x="4724400" y="1437466"/>
            <a:ext cx="7339013" cy="5388399"/>
          </a:xfrm>
          <a:prstGeom prst="rect">
            <a:avLst/>
          </a:prstGeom>
        </p:spPr>
      </p:pic>
    </p:spTree>
    <p:extLst>
      <p:ext uri="{BB962C8B-B14F-4D97-AF65-F5344CB8AC3E}">
        <p14:creationId xmlns:p14="http://schemas.microsoft.com/office/powerpoint/2010/main" val="421258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 y="988864"/>
            <a:ext cx="5715086" cy="461665"/>
          </a:xfrm>
          <a:prstGeom prst="rect">
            <a:avLst/>
          </a:prstGeom>
        </p:spPr>
        <p:txBody>
          <a:bodyPr wrap="square">
            <a:spAutoFit/>
          </a:bodyPr>
          <a:lstStyle/>
          <a:p>
            <a:r>
              <a:rPr lang="en-US" sz="2400" b="1" dirty="0"/>
              <a:t>Recognizing zero-inflation</a:t>
            </a:r>
          </a:p>
        </p:txBody>
      </p:sp>
      <p:sp>
        <p:nvSpPr>
          <p:cNvPr id="6" name="TextBox 5"/>
          <p:cNvSpPr txBox="1"/>
          <p:nvPr/>
        </p:nvSpPr>
        <p:spPr>
          <a:xfrm>
            <a:off x="223594" y="1513908"/>
            <a:ext cx="4577006" cy="5632311"/>
          </a:xfrm>
          <a:prstGeom prst="rect">
            <a:avLst/>
          </a:prstGeom>
          <a:noFill/>
        </p:spPr>
        <p:txBody>
          <a:bodyPr wrap="square" rtlCol="0">
            <a:spAutoFit/>
          </a:bodyPr>
          <a:lstStyle/>
          <a:p>
            <a:r>
              <a:rPr lang="en-US" sz="2400" dirty="0"/>
              <a:t>Typically, (proportionally) many zeroes in the dependent variable is a clear sign of zero-inflation. </a:t>
            </a:r>
          </a:p>
          <a:p>
            <a:endParaRPr lang="en-US" sz="2400" dirty="0"/>
          </a:p>
          <a:p>
            <a:r>
              <a:rPr lang="en-US" sz="2400" dirty="0"/>
              <a:t>But one has to keep in mind that for small values of the parameter, Poisson distribution does have a considerable probability of zero. </a:t>
            </a:r>
          </a:p>
          <a:p>
            <a:endParaRPr lang="en-US" sz="2400" dirty="0"/>
          </a:p>
          <a:p>
            <a:endParaRPr lang="en-US" sz="2400" dirty="0"/>
          </a:p>
          <a:p>
            <a:endParaRPr lang="en-US" sz="2400" dirty="0"/>
          </a:p>
        </p:txBody>
      </p:sp>
      <p:pic>
        <p:nvPicPr>
          <p:cNvPr id="4" name="Picture 3"/>
          <p:cNvPicPr>
            <a:picLocks noChangeAspect="1"/>
          </p:cNvPicPr>
          <p:nvPr/>
        </p:nvPicPr>
        <p:blipFill>
          <a:blip r:embed="rId2"/>
          <a:stretch>
            <a:fillRect/>
          </a:stretch>
        </p:blipFill>
        <p:spPr>
          <a:xfrm>
            <a:off x="5867400" y="609600"/>
            <a:ext cx="6038850" cy="6029325"/>
          </a:xfrm>
          <a:prstGeom prst="rect">
            <a:avLst/>
          </a:prstGeom>
        </p:spPr>
      </p:pic>
    </p:spTree>
    <p:extLst>
      <p:ext uri="{BB962C8B-B14F-4D97-AF65-F5344CB8AC3E}">
        <p14:creationId xmlns:p14="http://schemas.microsoft.com/office/powerpoint/2010/main" val="243707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 y="988864"/>
            <a:ext cx="5715086" cy="461665"/>
          </a:xfrm>
          <a:prstGeom prst="rect">
            <a:avLst/>
          </a:prstGeom>
        </p:spPr>
        <p:txBody>
          <a:bodyPr wrap="square">
            <a:spAutoFit/>
          </a:bodyPr>
          <a:lstStyle/>
          <a:p>
            <a:r>
              <a:rPr lang="en-US" sz="2400" b="1" dirty="0"/>
              <a:t>Recognizing zero-inflation (2)</a:t>
            </a:r>
          </a:p>
        </p:txBody>
      </p:sp>
      <p:sp>
        <p:nvSpPr>
          <p:cNvPr id="6" name="TextBox 5"/>
          <p:cNvSpPr txBox="1"/>
          <p:nvPr/>
        </p:nvSpPr>
        <p:spPr>
          <a:xfrm>
            <a:off x="223594" y="1513908"/>
            <a:ext cx="11435006" cy="2677656"/>
          </a:xfrm>
          <a:prstGeom prst="rect">
            <a:avLst/>
          </a:prstGeom>
          <a:noFill/>
        </p:spPr>
        <p:txBody>
          <a:bodyPr wrap="square" rtlCol="0">
            <a:spAutoFit/>
          </a:bodyPr>
          <a:lstStyle/>
          <a:p>
            <a:r>
              <a:rPr lang="en-US" sz="2400" dirty="0"/>
              <a:t>Thus a good rule of thumb is that if there are many zeroes and the non-zero counts are not all small then we have zero-inflation.</a:t>
            </a:r>
          </a:p>
          <a:p>
            <a:endParaRPr lang="en-US" sz="2400" dirty="0"/>
          </a:p>
          <a:p>
            <a:endParaRPr lang="en-US" sz="2400" dirty="0"/>
          </a:p>
          <a:p>
            <a:endParaRPr lang="en-US" sz="2400" dirty="0"/>
          </a:p>
          <a:p>
            <a:endParaRPr lang="en-US" sz="2400" dirty="0"/>
          </a:p>
        </p:txBody>
      </p:sp>
      <p:pic>
        <p:nvPicPr>
          <p:cNvPr id="4" name="Picture 3"/>
          <p:cNvPicPr>
            <a:picLocks noChangeAspect="1"/>
          </p:cNvPicPr>
          <p:nvPr/>
        </p:nvPicPr>
        <p:blipFill>
          <a:blip r:embed="rId2"/>
          <a:stretch>
            <a:fillRect/>
          </a:stretch>
        </p:blipFill>
        <p:spPr>
          <a:xfrm>
            <a:off x="685800" y="2590799"/>
            <a:ext cx="4267200" cy="4260469"/>
          </a:xfrm>
          <a:prstGeom prst="rect">
            <a:avLst/>
          </a:prstGeom>
        </p:spPr>
      </p:pic>
      <p:pic>
        <p:nvPicPr>
          <p:cNvPr id="3" name="Picture 2"/>
          <p:cNvPicPr>
            <a:picLocks noChangeAspect="1"/>
          </p:cNvPicPr>
          <p:nvPr/>
        </p:nvPicPr>
        <p:blipFill>
          <a:blip r:embed="rId3"/>
          <a:stretch>
            <a:fillRect/>
          </a:stretch>
        </p:blipFill>
        <p:spPr>
          <a:xfrm>
            <a:off x="6781800" y="2482213"/>
            <a:ext cx="4419600" cy="4412629"/>
          </a:xfrm>
          <a:prstGeom prst="rect">
            <a:avLst/>
          </a:prstGeom>
        </p:spPr>
      </p:pic>
      <p:sp>
        <p:nvSpPr>
          <p:cNvPr id="2" name="Rectangle 1"/>
          <p:cNvSpPr/>
          <p:nvPr/>
        </p:nvSpPr>
        <p:spPr>
          <a:xfrm>
            <a:off x="76200" y="6362284"/>
            <a:ext cx="11811000" cy="461665"/>
          </a:xfrm>
          <a:prstGeom prst="rect">
            <a:avLst/>
          </a:prstGeom>
        </p:spPr>
        <p:txBody>
          <a:bodyPr wrap="square">
            <a:spAutoFit/>
          </a:bodyPr>
          <a:lstStyle/>
          <a:p>
            <a:r>
              <a:rPr lang="en-US" sz="2400" dirty="0"/>
              <a:t>But residual plot will typically provide the definitive answer. </a:t>
            </a:r>
          </a:p>
        </p:txBody>
      </p:sp>
    </p:spTree>
    <p:extLst>
      <p:ext uri="{BB962C8B-B14F-4D97-AF65-F5344CB8AC3E}">
        <p14:creationId xmlns:p14="http://schemas.microsoft.com/office/powerpoint/2010/main" val="356501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0813" y="2965363"/>
            <a:ext cx="3898787" cy="3892637"/>
          </a:xfrm>
          <a:prstGeom prst="rect">
            <a:avLst/>
          </a:prstGeom>
        </p:spPr>
      </p:pic>
      <p:sp>
        <p:nvSpPr>
          <p:cNvPr id="5" name="Rectangle 4"/>
          <p:cNvSpPr/>
          <p:nvPr/>
        </p:nvSpPr>
        <p:spPr>
          <a:xfrm>
            <a:off x="336201" y="787186"/>
            <a:ext cx="5715086" cy="461665"/>
          </a:xfrm>
          <a:prstGeom prst="rect">
            <a:avLst/>
          </a:prstGeom>
        </p:spPr>
        <p:txBody>
          <a:bodyPr wrap="square">
            <a:spAutoFit/>
          </a:bodyPr>
          <a:lstStyle/>
          <a:p>
            <a:r>
              <a:rPr lang="en-US" sz="2400" b="1" dirty="0"/>
              <a:t>Testing zero-inflation</a:t>
            </a:r>
          </a:p>
        </p:txBody>
      </p:sp>
      <p:sp>
        <p:nvSpPr>
          <p:cNvPr id="6" name="TextBox 5"/>
          <p:cNvSpPr txBox="1"/>
          <p:nvPr/>
        </p:nvSpPr>
        <p:spPr>
          <a:xfrm>
            <a:off x="228600" y="1248851"/>
            <a:ext cx="11816006" cy="2816156"/>
          </a:xfrm>
          <a:prstGeom prst="rect">
            <a:avLst/>
          </a:prstGeom>
          <a:noFill/>
        </p:spPr>
        <p:txBody>
          <a:bodyPr wrap="square" rtlCol="0">
            <a:spAutoFit/>
          </a:bodyPr>
          <a:lstStyle/>
          <a:p>
            <a:r>
              <a:rPr lang="en-US" sz="2400" dirty="0"/>
              <a:t>Different statistical tests are available. </a:t>
            </a:r>
            <a:r>
              <a:rPr lang="en-US" sz="2400" dirty="0" err="1"/>
              <a:t>Vuong</a:t>
            </a:r>
            <a:r>
              <a:rPr lang="en-US" sz="2400" dirty="0"/>
              <a:t> test (non-nested models) and the likelihood ratio test (nested models) are not actually correct here due to parameter on the boundary.  </a:t>
            </a:r>
          </a:p>
          <a:p>
            <a:endParaRPr lang="en-US" sz="900" dirty="0"/>
          </a:p>
          <a:p>
            <a:r>
              <a:rPr lang="en-US" sz="2400" dirty="0"/>
              <a:t>Clarke’s sign test should be correct but not implemented for </a:t>
            </a:r>
            <a:r>
              <a:rPr lang="en-US" sz="2400" dirty="0" err="1"/>
              <a:t>GLMMs</a:t>
            </a:r>
            <a:r>
              <a:rPr lang="en-US" sz="2400" dirty="0"/>
              <a:t>.</a:t>
            </a:r>
          </a:p>
          <a:p>
            <a:endParaRPr lang="en-US" sz="2400" dirty="0"/>
          </a:p>
          <a:p>
            <a:endParaRPr lang="en-US" sz="2400" dirty="0"/>
          </a:p>
        </p:txBody>
      </p:sp>
      <p:pic>
        <p:nvPicPr>
          <p:cNvPr id="4" name="Picture 3"/>
          <p:cNvPicPr>
            <a:picLocks noChangeAspect="1"/>
          </p:cNvPicPr>
          <p:nvPr/>
        </p:nvPicPr>
        <p:blipFill>
          <a:blip r:embed="rId3"/>
          <a:stretch>
            <a:fillRect/>
          </a:stretch>
        </p:blipFill>
        <p:spPr>
          <a:xfrm>
            <a:off x="4419600" y="2860629"/>
            <a:ext cx="7893127" cy="984341"/>
          </a:xfrm>
          <a:prstGeom prst="rect">
            <a:avLst/>
          </a:prstGeom>
        </p:spPr>
      </p:pic>
      <p:pic>
        <p:nvPicPr>
          <p:cNvPr id="8" name="Picture 7"/>
          <p:cNvPicPr>
            <a:picLocks noChangeAspect="1"/>
          </p:cNvPicPr>
          <p:nvPr/>
        </p:nvPicPr>
        <p:blipFill>
          <a:blip r:embed="rId4"/>
          <a:stretch>
            <a:fillRect/>
          </a:stretch>
        </p:blipFill>
        <p:spPr>
          <a:xfrm>
            <a:off x="8229600" y="3352800"/>
            <a:ext cx="3669826" cy="3664037"/>
          </a:xfrm>
          <a:prstGeom prst="rect">
            <a:avLst/>
          </a:prstGeom>
        </p:spPr>
      </p:pic>
    </p:spTree>
    <p:extLst>
      <p:ext uri="{BB962C8B-B14F-4D97-AF65-F5344CB8AC3E}">
        <p14:creationId xmlns:p14="http://schemas.microsoft.com/office/powerpoint/2010/main" val="14644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 y="988864"/>
            <a:ext cx="5715086" cy="461665"/>
          </a:xfrm>
          <a:prstGeom prst="rect">
            <a:avLst/>
          </a:prstGeom>
        </p:spPr>
        <p:txBody>
          <a:bodyPr wrap="square">
            <a:spAutoFit/>
          </a:bodyPr>
          <a:lstStyle/>
          <a:p>
            <a:r>
              <a:rPr lang="en-US" sz="2400" b="1" dirty="0"/>
              <a:t>Testing zero-inflation (2)</a:t>
            </a:r>
          </a:p>
        </p:txBody>
      </p:sp>
      <p:sp>
        <p:nvSpPr>
          <p:cNvPr id="6" name="TextBox 5"/>
          <p:cNvSpPr txBox="1"/>
          <p:nvPr/>
        </p:nvSpPr>
        <p:spPr>
          <a:xfrm>
            <a:off x="223594" y="1513908"/>
            <a:ext cx="4577006" cy="5262979"/>
          </a:xfrm>
          <a:prstGeom prst="rect">
            <a:avLst/>
          </a:prstGeom>
          <a:noFill/>
        </p:spPr>
        <p:txBody>
          <a:bodyPr wrap="square" rtlCol="0">
            <a:spAutoFit/>
          </a:bodyPr>
          <a:lstStyle/>
          <a:p>
            <a:r>
              <a:rPr lang="en-US" sz="2400" dirty="0"/>
              <a:t>Information criteria (AIC, BIC </a:t>
            </a:r>
            <a:r>
              <a:rPr lang="en-US" sz="2400" dirty="0" err="1"/>
              <a:t>etc</a:t>
            </a:r>
            <a:r>
              <a:rPr lang="en-US" sz="2400" dirty="0"/>
              <a:t>) can be used for model selection but again problematic with </a:t>
            </a:r>
            <a:r>
              <a:rPr lang="en-US" sz="2400" dirty="0" err="1"/>
              <a:t>GLMMs</a:t>
            </a:r>
            <a:r>
              <a:rPr lang="en-US" sz="2400" dirty="0"/>
              <a:t>.</a:t>
            </a:r>
          </a:p>
          <a:p>
            <a:endParaRPr lang="en-US" sz="2400" dirty="0"/>
          </a:p>
          <a:p>
            <a:r>
              <a:rPr lang="en-US" sz="2400" dirty="0"/>
              <a:t>It is always important to keep the selective inference problem („quiet scandal of statistics“) in mind…</a:t>
            </a:r>
          </a:p>
          <a:p>
            <a:endParaRPr lang="en-US" sz="2400" dirty="0"/>
          </a:p>
          <a:p>
            <a:endParaRPr lang="en-US" sz="2400" dirty="0"/>
          </a:p>
          <a:p>
            <a:endParaRPr lang="en-US" sz="2400" dirty="0"/>
          </a:p>
        </p:txBody>
      </p:sp>
      <p:pic>
        <p:nvPicPr>
          <p:cNvPr id="1026" name="Picture 2" descr="P-Val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675302"/>
            <a:ext cx="4038600" cy="56914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72200" y="6469110"/>
            <a:ext cx="6515100" cy="307777"/>
          </a:xfrm>
          <a:prstGeom prst="rect">
            <a:avLst/>
          </a:prstGeom>
          <a:noFill/>
        </p:spPr>
        <p:txBody>
          <a:bodyPr wrap="square" rtlCol="0">
            <a:spAutoFit/>
          </a:bodyPr>
          <a:lstStyle/>
          <a:p>
            <a:r>
              <a:rPr lang="en-US" sz="1400" b="1" dirty="0"/>
              <a:t>Source: https://xkcd.com/1478/</a:t>
            </a:r>
          </a:p>
        </p:txBody>
      </p:sp>
    </p:spTree>
    <p:extLst>
      <p:ext uri="{BB962C8B-B14F-4D97-AF65-F5344CB8AC3E}">
        <p14:creationId xmlns:p14="http://schemas.microsoft.com/office/powerpoint/2010/main" val="192282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1981200"/>
            <a:ext cx="4038600" cy="4032230"/>
          </a:xfrm>
          <a:prstGeom prst="rect">
            <a:avLst/>
          </a:prstGeom>
        </p:spPr>
      </p:pic>
      <p:pic>
        <p:nvPicPr>
          <p:cNvPr id="4" name="Picture 3"/>
          <p:cNvPicPr>
            <a:picLocks noChangeAspect="1"/>
          </p:cNvPicPr>
          <p:nvPr/>
        </p:nvPicPr>
        <p:blipFill>
          <a:blip r:embed="rId3"/>
          <a:stretch>
            <a:fillRect/>
          </a:stretch>
        </p:blipFill>
        <p:spPr>
          <a:xfrm>
            <a:off x="5829919" y="1877208"/>
            <a:ext cx="4304681" cy="4297891"/>
          </a:xfrm>
          <a:prstGeom prst="rect">
            <a:avLst/>
          </a:prstGeom>
        </p:spPr>
      </p:pic>
      <p:sp>
        <p:nvSpPr>
          <p:cNvPr id="5" name="Rectangle 4"/>
          <p:cNvSpPr/>
          <p:nvPr/>
        </p:nvSpPr>
        <p:spPr>
          <a:xfrm>
            <a:off x="342900" y="988864"/>
            <a:ext cx="5715086" cy="461665"/>
          </a:xfrm>
          <a:prstGeom prst="rect">
            <a:avLst/>
          </a:prstGeom>
        </p:spPr>
        <p:txBody>
          <a:bodyPr wrap="square">
            <a:spAutoFit/>
          </a:bodyPr>
          <a:lstStyle/>
          <a:p>
            <a:r>
              <a:rPr lang="en-US" sz="2400" b="1" dirty="0"/>
              <a:t>Allowing zero-inflation</a:t>
            </a:r>
          </a:p>
        </p:txBody>
      </p:sp>
      <p:sp>
        <p:nvSpPr>
          <p:cNvPr id="6" name="TextBox 5"/>
          <p:cNvSpPr txBox="1"/>
          <p:nvPr/>
        </p:nvSpPr>
        <p:spPr>
          <a:xfrm>
            <a:off x="342900" y="5791200"/>
            <a:ext cx="11225456" cy="1938992"/>
          </a:xfrm>
          <a:prstGeom prst="rect">
            <a:avLst/>
          </a:prstGeom>
          <a:noFill/>
        </p:spPr>
        <p:txBody>
          <a:bodyPr wrap="square" rtlCol="0">
            <a:spAutoFit/>
          </a:bodyPr>
          <a:lstStyle/>
          <a:p>
            <a:r>
              <a:rPr lang="en-US" sz="2400" dirty="0"/>
              <a:t>Hurdle models use a </a:t>
            </a:r>
            <a:r>
              <a:rPr lang="en-US" sz="2400" dirty="0" err="1"/>
              <a:t>diferent</a:t>
            </a:r>
            <a:r>
              <a:rPr lang="en-US" sz="2400" dirty="0"/>
              <a:t> approach – a zero-truncated distribution is used and probability mass is added to zero.</a:t>
            </a:r>
          </a:p>
          <a:p>
            <a:endParaRPr lang="en-US" sz="2400" dirty="0"/>
          </a:p>
          <a:p>
            <a:endParaRPr lang="en-US" sz="2400" dirty="0"/>
          </a:p>
          <a:p>
            <a:endParaRPr lang="en-US" sz="2400" dirty="0"/>
          </a:p>
        </p:txBody>
      </p:sp>
      <p:sp>
        <p:nvSpPr>
          <p:cNvPr id="7" name="TextBox 6"/>
          <p:cNvSpPr txBox="1"/>
          <p:nvPr/>
        </p:nvSpPr>
        <p:spPr>
          <a:xfrm>
            <a:off x="375994" y="1666308"/>
            <a:ext cx="11225456" cy="1938992"/>
          </a:xfrm>
          <a:prstGeom prst="rect">
            <a:avLst/>
          </a:prstGeom>
          <a:noFill/>
        </p:spPr>
        <p:txBody>
          <a:bodyPr wrap="square" rtlCol="0">
            <a:spAutoFit/>
          </a:bodyPr>
          <a:lstStyle/>
          <a:p>
            <a:r>
              <a:rPr lang="en-US" sz="2400" dirty="0"/>
              <a:t>Zero inflated models add probability mass to zero and re-normalize the rest of the probability density.</a:t>
            </a:r>
          </a:p>
          <a:p>
            <a:endParaRPr lang="en-US" sz="2400" dirty="0"/>
          </a:p>
          <a:p>
            <a:endParaRPr lang="en-US" sz="2400" dirty="0"/>
          </a:p>
          <a:p>
            <a:endParaRPr lang="en-US" sz="2400" dirty="0"/>
          </a:p>
        </p:txBody>
      </p:sp>
    </p:spTree>
    <p:extLst>
      <p:ext uri="{BB962C8B-B14F-4D97-AF65-F5344CB8AC3E}">
        <p14:creationId xmlns:p14="http://schemas.microsoft.com/office/powerpoint/2010/main" val="417919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 y="988864"/>
            <a:ext cx="5715086" cy="461665"/>
          </a:xfrm>
          <a:prstGeom prst="rect">
            <a:avLst/>
          </a:prstGeom>
        </p:spPr>
        <p:txBody>
          <a:bodyPr wrap="square">
            <a:spAutoFit/>
          </a:bodyPr>
          <a:lstStyle/>
          <a:p>
            <a:r>
              <a:rPr lang="en-US" sz="2400" b="1" dirty="0"/>
              <a:t>Allowing zero-inflation (2)</a:t>
            </a:r>
          </a:p>
        </p:txBody>
      </p:sp>
      <p:sp>
        <p:nvSpPr>
          <p:cNvPr id="6" name="TextBox 5"/>
          <p:cNvSpPr txBox="1"/>
          <p:nvPr/>
        </p:nvSpPr>
        <p:spPr>
          <a:xfrm>
            <a:off x="358810" y="4549676"/>
            <a:ext cx="11663606" cy="2308324"/>
          </a:xfrm>
          <a:prstGeom prst="rect">
            <a:avLst/>
          </a:prstGeom>
          <a:noFill/>
        </p:spPr>
        <p:txBody>
          <a:bodyPr wrap="square" rtlCol="0">
            <a:spAutoFit/>
          </a:bodyPr>
          <a:lstStyle/>
          <a:p>
            <a:r>
              <a:rPr lang="en-US" sz="2400" dirty="0"/>
              <a:t>Available distributions list is rich but for count data the alternatives to Poisson are negative binomial and the Conway-Maxwell-Poisson distribution (aka </a:t>
            </a:r>
            <a:r>
              <a:rPr lang="en-US" sz="2400" dirty="0" err="1"/>
              <a:t>CMP</a:t>
            </a:r>
            <a:r>
              <a:rPr lang="en-US" sz="2400" dirty="0"/>
              <a:t> aka </a:t>
            </a:r>
            <a:r>
              <a:rPr lang="en-US" sz="2400" dirty="0" err="1"/>
              <a:t>compois</a:t>
            </a:r>
            <a:r>
              <a:rPr lang="en-US" sz="2400" dirty="0"/>
              <a:t>). The latter allows both over- and </a:t>
            </a:r>
            <a:r>
              <a:rPr lang="en-US" sz="2400" dirty="0" err="1"/>
              <a:t>underdispersion</a:t>
            </a:r>
            <a:r>
              <a:rPr lang="en-US" sz="2400" dirty="0"/>
              <a:t>.</a:t>
            </a:r>
          </a:p>
          <a:p>
            <a:endParaRPr lang="en-US" sz="2400" dirty="0"/>
          </a:p>
          <a:p>
            <a:endParaRPr lang="en-US" sz="2400" dirty="0"/>
          </a:p>
        </p:txBody>
      </p:sp>
      <p:sp>
        <p:nvSpPr>
          <p:cNvPr id="7" name="Rectangle 6"/>
          <p:cNvSpPr/>
          <p:nvPr/>
        </p:nvSpPr>
        <p:spPr>
          <a:xfrm>
            <a:off x="316104" y="3352800"/>
            <a:ext cx="11342496" cy="830997"/>
          </a:xfrm>
          <a:prstGeom prst="rect">
            <a:avLst/>
          </a:prstGeom>
        </p:spPr>
        <p:txBody>
          <a:bodyPr wrap="square">
            <a:spAutoFit/>
          </a:bodyPr>
          <a:lstStyle/>
          <a:p>
            <a:r>
              <a:rPr lang="en-US" dirty="0"/>
              <a:t> </a:t>
            </a:r>
            <a:r>
              <a:rPr lang="en-US" sz="2400" dirty="0">
                <a:solidFill>
                  <a:srgbClr val="FF0000"/>
                </a:solidFill>
              </a:rPr>
              <a:t>m1=</a:t>
            </a:r>
            <a:r>
              <a:rPr lang="en-US" sz="2400" dirty="0" err="1">
                <a:solidFill>
                  <a:srgbClr val="FF0000"/>
                </a:solidFill>
              </a:rPr>
              <a:t>glmmTMB</a:t>
            </a:r>
            <a:r>
              <a:rPr lang="en-US" sz="2400" dirty="0">
                <a:solidFill>
                  <a:srgbClr val="FF0000"/>
                </a:solidFill>
              </a:rPr>
              <a:t>(</a:t>
            </a:r>
            <a:r>
              <a:rPr lang="en-US" sz="2400" dirty="0" err="1">
                <a:solidFill>
                  <a:srgbClr val="FF0000"/>
                </a:solidFill>
              </a:rPr>
              <a:t>Munade_hulk~scale</a:t>
            </a:r>
            <a:r>
              <a:rPr lang="en-US" sz="2400" dirty="0">
                <a:solidFill>
                  <a:srgbClr val="FF0000"/>
                </a:solidFill>
              </a:rPr>
              <a:t>(</a:t>
            </a:r>
            <a:r>
              <a:rPr lang="en-US" sz="2400" dirty="0" err="1">
                <a:solidFill>
                  <a:srgbClr val="FF0000"/>
                </a:solidFill>
              </a:rPr>
              <a:t>Õite_hulk</a:t>
            </a:r>
            <a:r>
              <a:rPr lang="en-US" sz="2400" dirty="0">
                <a:solidFill>
                  <a:srgbClr val="FF0000"/>
                </a:solidFill>
              </a:rPr>
              <a:t>)+(1|Kuupäev),</a:t>
            </a:r>
            <a:endParaRPr lang="et-EE" sz="2400" dirty="0">
              <a:solidFill>
                <a:srgbClr val="FF0000"/>
              </a:solidFill>
            </a:endParaRPr>
          </a:p>
          <a:p>
            <a:r>
              <a:rPr lang="en-US" sz="2400" dirty="0" err="1">
                <a:solidFill>
                  <a:srgbClr val="FF0000"/>
                </a:solidFill>
              </a:rPr>
              <a:t>zi</a:t>
            </a:r>
            <a:r>
              <a:rPr lang="et-EE" sz="2400" dirty="0" err="1">
                <a:solidFill>
                  <a:srgbClr val="FF0000"/>
                </a:solidFill>
              </a:rPr>
              <a:t>formula</a:t>
            </a:r>
            <a:r>
              <a:rPr lang="en-US" sz="2400" dirty="0">
                <a:solidFill>
                  <a:srgbClr val="FF0000"/>
                </a:solidFill>
              </a:rPr>
              <a:t>=~1,data=</a:t>
            </a:r>
            <a:r>
              <a:rPr lang="en-US" sz="2400" dirty="0" err="1">
                <a:solidFill>
                  <a:srgbClr val="FF0000"/>
                </a:solidFill>
              </a:rPr>
              <a:t>andmed,family</a:t>
            </a:r>
            <a:r>
              <a:rPr lang="en-US" sz="2400" dirty="0">
                <a:solidFill>
                  <a:srgbClr val="FF0000"/>
                </a:solidFill>
              </a:rPr>
              <a:t>="</a:t>
            </a:r>
            <a:r>
              <a:rPr lang="en-US" sz="2400" dirty="0" err="1">
                <a:solidFill>
                  <a:srgbClr val="FF0000"/>
                </a:solidFill>
              </a:rPr>
              <a:t>poisson</a:t>
            </a:r>
            <a:r>
              <a:rPr lang="en-US" sz="2400" dirty="0">
                <a:solidFill>
                  <a:srgbClr val="FF0000"/>
                </a:solidFill>
              </a:rPr>
              <a:t>")</a:t>
            </a:r>
          </a:p>
        </p:txBody>
      </p:sp>
      <p:sp>
        <p:nvSpPr>
          <p:cNvPr id="8" name="TextBox 7"/>
          <p:cNvSpPr txBox="1"/>
          <p:nvPr/>
        </p:nvSpPr>
        <p:spPr>
          <a:xfrm>
            <a:off x="316104" y="1540473"/>
            <a:ext cx="11663606" cy="2308324"/>
          </a:xfrm>
          <a:prstGeom prst="rect">
            <a:avLst/>
          </a:prstGeom>
          <a:noFill/>
        </p:spPr>
        <p:txBody>
          <a:bodyPr wrap="square" rtlCol="0">
            <a:spAutoFit/>
          </a:bodyPr>
          <a:lstStyle/>
          <a:p>
            <a:r>
              <a:rPr lang="en-US" sz="2400" dirty="0"/>
              <a:t>Package </a:t>
            </a:r>
            <a:r>
              <a:rPr lang="en-US" sz="2400" dirty="0" err="1"/>
              <a:t>glmmTMB</a:t>
            </a:r>
            <a:r>
              <a:rPr lang="en-US" sz="2400" dirty="0"/>
              <a:t> in R is a good tool for modelling when both zero-inflation and </a:t>
            </a:r>
            <a:r>
              <a:rPr lang="en-US" sz="2400" dirty="0" err="1"/>
              <a:t>overdispersion</a:t>
            </a:r>
            <a:r>
              <a:rPr lang="en-US" sz="2400" dirty="0"/>
              <a:t> is expected.</a:t>
            </a:r>
          </a:p>
          <a:p>
            <a:endParaRPr lang="en-US" sz="2400" dirty="0"/>
          </a:p>
          <a:p>
            <a:r>
              <a:rPr lang="en-US" sz="2400" dirty="0"/>
              <a:t>It has the syntax of package lme4, is fast and quite flexible.</a:t>
            </a:r>
          </a:p>
          <a:p>
            <a:endParaRPr lang="en-US" sz="2400" dirty="0"/>
          </a:p>
          <a:p>
            <a:endParaRPr lang="et-EE" sz="2400" dirty="0"/>
          </a:p>
        </p:txBody>
      </p:sp>
    </p:spTree>
    <p:extLst>
      <p:ext uri="{BB962C8B-B14F-4D97-AF65-F5344CB8AC3E}">
        <p14:creationId xmlns:p14="http://schemas.microsoft.com/office/powerpoint/2010/main" val="44945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 y="988864"/>
            <a:ext cx="5715086" cy="461665"/>
          </a:xfrm>
          <a:prstGeom prst="rect">
            <a:avLst/>
          </a:prstGeom>
        </p:spPr>
        <p:txBody>
          <a:bodyPr wrap="square">
            <a:spAutoFit/>
          </a:bodyPr>
          <a:lstStyle/>
          <a:p>
            <a:r>
              <a:rPr lang="en-US" sz="2400" b="1" dirty="0"/>
              <a:t>Allowing zero-inflation (3)</a:t>
            </a:r>
          </a:p>
        </p:txBody>
      </p:sp>
      <p:sp>
        <p:nvSpPr>
          <p:cNvPr id="7" name="Rectangle 6"/>
          <p:cNvSpPr/>
          <p:nvPr/>
        </p:nvSpPr>
        <p:spPr>
          <a:xfrm>
            <a:off x="386738" y="1467276"/>
            <a:ext cx="11342496" cy="830997"/>
          </a:xfrm>
          <a:prstGeom prst="rect">
            <a:avLst/>
          </a:prstGeom>
        </p:spPr>
        <p:txBody>
          <a:bodyPr wrap="square">
            <a:spAutoFit/>
          </a:bodyPr>
          <a:lstStyle/>
          <a:p>
            <a:r>
              <a:rPr lang="en-US" dirty="0"/>
              <a:t> </a:t>
            </a:r>
            <a:r>
              <a:rPr lang="en-US" sz="2400" dirty="0">
                <a:solidFill>
                  <a:srgbClr val="FF0000"/>
                </a:solidFill>
              </a:rPr>
              <a:t>m1=</a:t>
            </a:r>
            <a:r>
              <a:rPr lang="en-US" sz="2400" dirty="0" err="1">
                <a:solidFill>
                  <a:srgbClr val="FF0000"/>
                </a:solidFill>
              </a:rPr>
              <a:t>glmmTMB</a:t>
            </a:r>
            <a:r>
              <a:rPr lang="en-US" sz="2400" dirty="0">
                <a:solidFill>
                  <a:srgbClr val="FF0000"/>
                </a:solidFill>
              </a:rPr>
              <a:t>(</a:t>
            </a:r>
            <a:r>
              <a:rPr lang="en-US" sz="2400" dirty="0" err="1">
                <a:solidFill>
                  <a:srgbClr val="FF0000"/>
                </a:solidFill>
              </a:rPr>
              <a:t>Munade_hulk~scale</a:t>
            </a:r>
            <a:r>
              <a:rPr lang="en-US" sz="2400" dirty="0">
                <a:solidFill>
                  <a:srgbClr val="FF0000"/>
                </a:solidFill>
              </a:rPr>
              <a:t>(</a:t>
            </a:r>
            <a:r>
              <a:rPr lang="en-US" sz="2400" dirty="0" err="1">
                <a:solidFill>
                  <a:srgbClr val="FF0000"/>
                </a:solidFill>
              </a:rPr>
              <a:t>Õite_hulk</a:t>
            </a:r>
            <a:r>
              <a:rPr lang="en-US" sz="2400" dirty="0">
                <a:solidFill>
                  <a:srgbClr val="FF0000"/>
                </a:solidFill>
              </a:rPr>
              <a:t>)+(1|Kuupäev),</a:t>
            </a:r>
          </a:p>
          <a:p>
            <a:r>
              <a:rPr lang="en-US" sz="2400" dirty="0" err="1">
                <a:solidFill>
                  <a:srgbClr val="FF0000"/>
                </a:solidFill>
              </a:rPr>
              <a:t>ziformula</a:t>
            </a:r>
            <a:r>
              <a:rPr lang="en-US" sz="2400" dirty="0">
                <a:solidFill>
                  <a:srgbClr val="FF0000"/>
                </a:solidFill>
              </a:rPr>
              <a:t>=~1,data=</a:t>
            </a:r>
            <a:r>
              <a:rPr lang="en-US" sz="2400" dirty="0" err="1">
                <a:solidFill>
                  <a:srgbClr val="FF0000"/>
                </a:solidFill>
              </a:rPr>
              <a:t>andmed,family</a:t>
            </a:r>
            <a:r>
              <a:rPr lang="en-US" sz="2400" dirty="0">
                <a:solidFill>
                  <a:srgbClr val="FF0000"/>
                </a:solidFill>
              </a:rPr>
              <a:t>="</a:t>
            </a:r>
            <a:r>
              <a:rPr lang="en-US" sz="2400" dirty="0" err="1">
                <a:solidFill>
                  <a:srgbClr val="FF0000"/>
                </a:solidFill>
              </a:rPr>
              <a:t>poisson</a:t>
            </a:r>
            <a:r>
              <a:rPr lang="en-US" sz="2400" dirty="0">
                <a:solidFill>
                  <a:srgbClr val="FF0000"/>
                </a:solidFill>
              </a:rPr>
              <a:t>")</a:t>
            </a:r>
          </a:p>
        </p:txBody>
      </p:sp>
      <p:sp>
        <p:nvSpPr>
          <p:cNvPr id="9" name="TextBox 8"/>
          <p:cNvSpPr txBox="1"/>
          <p:nvPr/>
        </p:nvSpPr>
        <p:spPr>
          <a:xfrm>
            <a:off x="342900" y="2590800"/>
            <a:ext cx="11663606" cy="1200329"/>
          </a:xfrm>
          <a:prstGeom prst="rect">
            <a:avLst/>
          </a:prstGeom>
          <a:noFill/>
        </p:spPr>
        <p:txBody>
          <a:bodyPr wrap="square" rtlCol="0">
            <a:spAutoFit/>
          </a:bodyPr>
          <a:lstStyle/>
          <a:p>
            <a:r>
              <a:rPr lang="en-US" sz="2400" dirty="0"/>
              <a:t>The zero-inflation parameter can also depend on covariates (i.e. zero inflation rate is not constant)</a:t>
            </a:r>
          </a:p>
          <a:p>
            <a:endParaRPr lang="en-US" sz="2400" dirty="0"/>
          </a:p>
        </p:txBody>
      </p:sp>
      <p:sp>
        <p:nvSpPr>
          <p:cNvPr id="10" name="TextBox 9"/>
          <p:cNvSpPr txBox="1"/>
          <p:nvPr/>
        </p:nvSpPr>
        <p:spPr>
          <a:xfrm>
            <a:off x="337876" y="3731071"/>
            <a:ext cx="11663606" cy="1569660"/>
          </a:xfrm>
          <a:prstGeom prst="rect">
            <a:avLst/>
          </a:prstGeom>
          <a:noFill/>
        </p:spPr>
        <p:txBody>
          <a:bodyPr wrap="square" rtlCol="0">
            <a:spAutoFit/>
          </a:bodyPr>
          <a:lstStyle/>
          <a:p>
            <a:r>
              <a:rPr lang="en-US" sz="2400" dirty="0"/>
              <a:t>The package also allows for direct modelling of error variance (i.e. the variance around the mean is not only dependent on the mean but some other properties present in the data )</a:t>
            </a:r>
          </a:p>
          <a:p>
            <a:endParaRPr lang="en-US" sz="2400" dirty="0"/>
          </a:p>
        </p:txBody>
      </p:sp>
    </p:spTree>
    <p:extLst>
      <p:ext uri="{BB962C8B-B14F-4D97-AF65-F5344CB8AC3E}">
        <p14:creationId xmlns:p14="http://schemas.microsoft.com/office/powerpoint/2010/main" val="296135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2900" y="2244899"/>
            <a:ext cx="6400800" cy="4218003"/>
          </a:xfrm>
          <a:prstGeom prst="rect">
            <a:avLst/>
          </a:prstGeom>
        </p:spPr>
      </p:pic>
      <p:sp>
        <p:nvSpPr>
          <p:cNvPr id="5" name="Rectangle 4"/>
          <p:cNvSpPr/>
          <p:nvPr/>
        </p:nvSpPr>
        <p:spPr>
          <a:xfrm>
            <a:off x="342900" y="988864"/>
            <a:ext cx="5715086" cy="461665"/>
          </a:xfrm>
          <a:prstGeom prst="rect">
            <a:avLst/>
          </a:prstGeom>
        </p:spPr>
        <p:txBody>
          <a:bodyPr wrap="square">
            <a:spAutoFit/>
          </a:bodyPr>
          <a:lstStyle/>
          <a:p>
            <a:r>
              <a:rPr lang="en-US" sz="2400" b="1" dirty="0"/>
              <a:t>Allowing zero-inflation</a:t>
            </a:r>
            <a:r>
              <a:rPr lang="et-EE" sz="2400" b="1" dirty="0"/>
              <a:t> (4)</a:t>
            </a:r>
            <a:endParaRPr lang="en-US" sz="2400" b="1" dirty="0"/>
          </a:p>
        </p:txBody>
      </p:sp>
      <p:sp>
        <p:nvSpPr>
          <p:cNvPr id="7" name="Rectangle 6"/>
          <p:cNvSpPr/>
          <p:nvPr/>
        </p:nvSpPr>
        <p:spPr>
          <a:xfrm>
            <a:off x="152400" y="1413902"/>
            <a:ext cx="11342496" cy="830997"/>
          </a:xfrm>
          <a:prstGeom prst="rect">
            <a:avLst/>
          </a:prstGeom>
        </p:spPr>
        <p:txBody>
          <a:bodyPr wrap="square">
            <a:spAutoFit/>
          </a:bodyPr>
          <a:lstStyle/>
          <a:p>
            <a:r>
              <a:rPr lang="en-US" dirty="0"/>
              <a:t> </a:t>
            </a:r>
            <a:r>
              <a:rPr lang="en-US" sz="2400" dirty="0">
                <a:solidFill>
                  <a:srgbClr val="FF0000"/>
                </a:solidFill>
              </a:rPr>
              <a:t>m1=</a:t>
            </a:r>
            <a:r>
              <a:rPr lang="en-US" sz="2400" dirty="0" err="1">
                <a:solidFill>
                  <a:srgbClr val="FF0000"/>
                </a:solidFill>
              </a:rPr>
              <a:t>glmmTMB</a:t>
            </a:r>
            <a:r>
              <a:rPr lang="en-US" sz="2400" dirty="0">
                <a:solidFill>
                  <a:srgbClr val="FF0000"/>
                </a:solidFill>
              </a:rPr>
              <a:t>(</a:t>
            </a:r>
            <a:r>
              <a:rPr lang="en-US" sz="2400" dirty="0" err="1">
                <a:solidFill>
                  <a:srgbClr val="FF0000"/>
                </a:solidFill>
              </a:rPr>
              <a:t>Munade_hulk~scale</a:t>
            </a:r>
            <a:r>
              <a:rPr lang="en-US" sz="2400" dirty="0">
                <a:solidFill>
                  <a:srgbClr val="FF0000"/>
                </a:solidFill>
              </a:rPr>
              <a:t>(</a:t>
            </a:r>
            <a:r>
              <a:rPr lang="en-US" sz="2400" dirty="0" err="1">
                <a:solidFill>
                  <a:srgbClr val="FF0000"/>
                </a:solidFill>
              </a:rPr>
              <a:t>Õite_hulk</a:t>
            </a:r>
            <a:r>
              <a:rPr lang="en-US" sz="2400" dirty="0">
                <a:solidFill>
                  <a:srgbClr val="FF0000"/>
                </a:solidFill>
              </a:rPr>
              <a:t>)+(1|Kuupäev),</a:t>
            </a:r>
            <a:endParaRPr lang="et-EE" sz="2400" dirty="0">
              <a:solidFill>
                <a:srgbClr val="FF0000"/>
              </a:solidFill>
            </a:endParaRPr>
          </a:p>
          <a:p>
            <a:r>
              <a:rPr lang="en-US" sz="2400" dirty="0" err="1">
                <a:solidFill>
                  <a:srgbClr val="FF0000"/>
                </a:solidFill>
              </a:rPr>
              <a:t>zi</a:t>
            </a:r>
            <a:r>
              <a:rPr lang="et-EE" sz="2400" dirty="0" err="1">
                <a:solidFill>
                  <a:srgbClr val="FF0000"/>
                </a:solidFill>
              </a:rPr>
              <a:t>formula</a:t>
            </a:r>
            <a:r>
              <a:rPr lang="en-US" sz="2400" dirty="0">
                <a:solidFill>
                  <a:srgbClr val="FF0000"/>
                </a:solidFill>
              </a:rPr>
              <a:t>=~1,data=</a:t>
            </a:r>
            <a:r>
              <a:rPr lang="en-US" sz="2400" dirty="0" err="1">
                <a:solidFill>
                  <a:srgbClr val="FF0000"/>
                </a:solidFill>
              </a:rPr>
              <a:t>andmed,family</a:t>
            </a:r>
            <a:r>
              <a:rPr lang="en-US" sz="2400" dirty="0">
                <a:solidFill>
                  <a:srgbClr val="FF0000"/>
                </a:solidFill>
              </a:rPr>
              <a:t>="</a:t>
            </a:r>
            <a:r>
              <a:rPr lang="en-US" sz="2400" dirty="0" err="1">
                <a:solidFill>
                  <a:srgbClr val="FF0000"/>
                </a:solidFill>
              </a:rPr>
              <a:t>poisson</a:t>
            </a:r>
            <a:r>
              <a:rPr lang="en-US" sz="2400" dirty="0">
                <a:solidFill>
                  <a:srgbClr val="FF0000"/>
                </a:solidFill>
              </a:rPr>
              <a:t>")</a:t>
            </a:r>
          </a:p>
        </p:txBody>
      </p:sp>
      <p:pic>
        <p:nvPicPr>
          <p:cNvPr id="1026" name="Picture 2" descr="https://latex.codecogs.com/png.latex?%5Cinline%20%5Chuge%20Pr%28Zero%20infl%29%20%5Capprox%20inv.%20logit%28-0.62%29%5Capprox%20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86" y="6019800"/>
            <a:ext cx="5105400" cy="304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atex.codecogs.com/png.latex?%5Cinline%20%5Chuge%20log%28%5Clambda%29%5Capprox2.67&amp;plus;0.23%5C%20%5Ctimes%5C%20%5Ctilde%7Bo%7Dite%5C_hulk%20%5CRightarrow%5C%5C%20%5Clambda%5Capprox14.4%5C%20%5Ctimes%5C%201.26%5E%7B%5Ctilde%7Bo%7Dite%5C_hulk%7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800600"/>
            <a:ext cx="4848225" cy="6000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atex.codecogs.com/png.latex?%5Cinline%20%5Chuge%20RE%3DN%280%3B0.35%5E2%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046423"/>
            <a:ext cx="2162175" cy="33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66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 y="988864"/>
            <a:ext cx="5715086" cy="461665"/>
          </a:xfrm>
          <a:prstGeom prst="rect">
            <a:avLst/>
          </a:prstGeom>
        </p:spPr>
        <p:txBody>
          <a:bodyPr wrap="square">
            <a:spAutoFit/>
          </a:bodyPr>
          <a:lstStyle/>
          <a:p>
            <a:r>
              <a:rPr lang="en-US" sz="2400" b="1" dirty="0"/>
              <a:t>Allowing zero-inflation</a:t>
            </a:r>
            <a:r>
              <a:rPr lang="et-EE" sz="2400" b="1" dirty="0"/>
              <a:t> (5)</a:t>
            </a:r>
            <a:endParaRPr lang="en-US" sz="2400" b="1" dirty="0"/>
          </a:p>
        </p:txBody>
      </p:sp>
      <p:sp>
        <p:nvSpPr>
          <p:cNvPr id="7" name="Rectangle 6"/>
          <p:cNvSpPr/>
          <p:nvPr/>
        </p:nvSpPr>
        <p:spPr>
          <a:xfrm>
            <a:off x="152400" y="1413902"/>
            <a:ext cx="11342496" cy="830997"/>
          </a:xfrm>
          <a:prstGeom prst="rect">
            <a:avLst/>
          </a:prstGeom>
        </p:spPr>
        <p:txBody>
          <a:bodyPr wrap="square">
            <a:spAutoFit/>
          </a:bodyPr>
          <a:lstStyle/>
          <a:p>
            <a:r>
              <a:rPr lang="en-US" dirty="0"/>
              <a:t> </a:t>
            </a:r>
            <a:r>
              <a:rPr lang="en-US" sz="2400" dirty="0">
                <a:solidFill>
                  <a:srgbClr val="FF0000"/>
                </a:solidFill>
              </a:rPr>
              <a:t>m1=</a:t>
            </a:r>
            <a:r>
              <a:rPr lang="en-US" sz="2400" dirty="0" err="1">
                <a:solidFill>
                  <a:srgbClr val="FF0000"/>
                </a:solidFill>
              </a:rPr>
              <a:t>glmmTMB</a:t>
            </a:r>
            <a:r>
              <a:rPr lang="en-US" sz="2400" dirty="0">
                <a:solidFill>
                  <a:srgbClr val="FF0000"/>
                </a:solidFill>
              </a:rPr>
              <a:t>(</a:t>
            </a:r>
            <a:r>
              <a:rPr lang="en-US" sz="2400" dirty="0" err="1">
                <a:solidFill>
                  <a:srgbClr val="FF0000"/>
                </a:solidFill>
              </a:rPr>
              <a:t>Munade_hulk~scale</a:t>
            </a:r>
            <a:r>
              <a:rPr lang="en-US" sz="2400" dirty="0">
                <a:solidFill>
                  <a:srgbClr val="FF0000"/>
                </a:solidFill>
              </a:rPr>
              <a:t>(</a:t>
            </a:r>
            <a:r>
              <a:rPr lang="en-US" sz="2400" dirty="0" err="1">
                <a:solidFill>
                  <a:srgbClr val="FF0000"/>
                </a:solidFill>
              </a:rPr>
              <a:t>Õite_hulk</a:t>
            </a:r>
            <a:r>
              <a:rPr lang="en-US" sz="2400" dirty="0">
                <a:solidFill>
                  <a:srgbClr val="FF0000"/>
                </a:solidFill>
              </a:rPr>
              <a:t>)+(1|Kuupäev),</a:t>
            </a:r>
            <a:endParaRPr lang="et-EE" sz="2400" dirty="0">
              <a:solidFill>
                <a:srgbClr val="FF0000"/>
              </a:solidFill>
            </a:endParaRPr>
          </a:p>
          <a:p>
            <a:r>
              <a:rPr lang="en-US" sz="2400" dirty="0" err="1">
                <a:solidFill>
                  <a:srgbClr val="FF0000"/>
                </a:solidFill>
              </a:rPr>
              <a:t>zi</a:t>
            </a:r>
            <a:r>
              <a:rPr lang="et-EE" sz="2400" dirty="0" err="1">
                <a:solidFill>
                  <a:srgbClr val="FF0000"/>
                </a:solidFill>
              </a:rPr>
              <a:t>formula</a:t>
            </a:r>
            <a:r>
              <a:rPr lang="en-US" sz="2400" dirty="0">
                <a:solidFill>
                  <a:srgbClr val="FF0000"/>
                </a:solidFill>
              </a:rPr>
              <a:t>=~1,data=</a:t>
            </a:r>
            <a:r>
              <a:rPr lang="en-US" sz="2400" dirty="0" err="1">
                <a:solidFill>
                  <a:srgbClr val="FF0000"/>
                </a:solidFill>
              </a:rPr>
              <a:t>andmed,family</a:t>
            </a:r>
            <a:r>
              <a:rPr lang="en-US" sz="2400" dirty="0">
                <a:solidFill>
                  <a:srgbClr val="FF0000"/>
                </a:solidFill>
              </a:rPr>
              <a:t>="</a:t>
            </a:r>
            <a:r>
              <a:rPr lang="en-US" sz="2400" dirty="0" err="1">
                <a:solidFill>
                  <a:srgbClr val="FF0000"/>
                </a:solidFill>
              </a:rPr>
              <a:t>poisson</a:t>
            </a:r>
            <a:r>
              <a:rPr lang="en-US" sz="2400" dirty="0">
                <a:solidFill>
                  <a:srgbClr val="FF0000"/>
                </a:solidFill>
              </a:rPr>
              <a:t>")</a:t>
            </a:r>
          </a:p>
        </p:txBody>
      </p:sp>
      <p:pic>
        <p:nvPicPr>
          <p:cNvPr id="1026" name="Picture 2" descr="https://latex.codecogs.com/png.latex?%5Cinline%20%5Chuge%20Pr%28Zero%20infl%29%20%5Capprox%20inv.%20logit%28-0.62%29%5Capprox%200.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701019"/>
            <a:ext cx="5105400" cy="304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atex.codecogs.com/png.latex?%5Cinline%20%5Chuge%20log%28%5Clambda%29%5Capprox2.67&amp;plus;0.23%5C%20%5Ctimes%5C%20%5Ctilde%7Bo%7Dite%5C_hulk%20%5CRightarrow%5C%5C%20%5Clambda%5Capprox14.4%5C%20%5Ctimes%5C%201.26%5E%7B%5Ctilde%7Bo%7Dite%5C_hulk%7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3276600"/>
            <a:ext cx="4848225" cy="6000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atex.codecogs.com/png.latex?%5Cinline%20%5Chuge%20RE%3DN%280%3B0.35%5E2%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4190501"/>
            <a:ext cx="2162175" cy="3333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latex.codecogs.com/png.latex?%5Cinline%20%5Chuge%20%5Clambda%3D14.4%5C%20%5Ctimes%5C%201.26%5E%7B%5Ctilde%7Bo%7Dite%5C_hulk%7D%5C%20%5Ctimes%5C%20e%5E%7BRE%7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3950" y="9490239"/>
            <a:ext cx="39243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atex.codecogs.com/png.latex?%5Cinline%20%5Chuge%20Pr%28Eggs%3D0%29%3D0.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2912898"/>
            <a:ext cx="2647950" cy="3048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atex.codecogs.com/png.latex?%5Cinline%20%5Chuge%20Pr%28Eggs%3DX%29%3D0.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9635" y="3424237"/>
            <a:ext cx="2771775" cy="3048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latex.codecogs.com/png.latex?%5Cinline%20%5Chuge%20X%5Csim%20Poisson%28%5Clambda%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3935576"/>
            <a:ext cx="2105025" cy="30480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latex.codecogs.com/png.latex?%5Cinline%20%5Chuge%20%5Clambda%3D14.4%20%5Ctimes%201.26%5E%7B%5Ctilde%7Bo%7Dite%5C_hulk%7D%5C%20%5Ctimes%20e%5E%7BRE%7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9949" y="4391175"/>
            <a:ext cx="3648075" cy="25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11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 y="1371600"/>
            <a:ext cx="4691392" cy="5262979"/>
          </a:xfrm>
          <a:prstGeom prst="rect">
            <a:avLst/>
          </a:prstGeom>
          <a:noFill/>
        </p:spPr>
        <p:txBody>
          <a:bodyPr wrap="square" rtlCol="0">
            <a:spAutoFit/>
          </a:bodyPr>
          <a:lstStyle/>
          <a:p>
            <a:endParaRPr lang="en-US" sz="2400" dirty="0"/>
          </a:p>
          <a:p>
            <a:r>
              <a:rPr lang="en-US" sz="2400" dirty="0"/>
              <a:t>We are looking at count data</a:t>
            </a:r>
          </a:p>
          <a:p>
            <a:endParaRPr lang="en-US" sz="2400" dirty="0"/>
          </a:p>
          <a:p>
            <a:r>
              <a:rPr lang="en-US" sz="2400" dirty="0" err="1"/>
              <a:t>Overdispersion</a:t>
            </a:r>
            <a:r>
              <a:rPr lang="en-US" sz="2400" dirty="0"/>
              <a:t> can also occur for presence/absence data (when used in series)</a:t>
            </a:r>
          </a:p>
          <a:p>
            <a:endParaRPr lang="en-US" sz="2400" dirty="0"/>
          </a:p>
          <a:p>
            <a:r>
              <a:rPr lang="en-US" sz="2400" dirty="0"/>
              <a:t>Zero-inflation can also occur for continuous data</a:t>
            </a:r>
          </a:p>
          <a:p>
            <a:endParaRPr lang="en-US" sz="2400" dirty="0"/>
          </a:p>
          <a:p>
            <a:r>
              <a:rPr lang="en-US" sz="2400" dirty="0"/>
              <a:t>  </a:t>
            </a:r>
          </a:p>
        </p:txBody>
      </p:sp>
      <p:sp>
        <p:nvSpPr>
          <p:cNvPr id="4" name="TextBox 3"/>
          <p:cNvSpPr txBox="1"/>
          <p:nvPr/>
        </p:nvSpPr>
        <p:spPr>
          <a:xfrm>
            <a:off x="5257800" y="6154208"/>
            <a:ext cx="6515100" cy="307777"/>
          </a:xfrm>
          <a:prstGeom prst="rect">
            <a:avLst/>
          </a:prstGeom>
          <a:noFill/>
        </p:spPr>
        <p:txBody>
          <a:bodyPr wrap="square" rtlCol="0">
            <a:spAutoFit/>
          </a:bodyPr>
          <a:lstStyle/>
          <a:p>
            <a:r>
              <a:rPr lang="et-EE" sz="1400" b="1" err="1"/>
              <a:t>Source</a:t>
            </a:r>
            <a:r>
              <a:rPr lang="et-EE" sz="1400" b="1"/>
              <a:t>: https://www.pinterest.com/pin/402790760422312551</a:t>
            </a:r>
            <a:endParaRPr lang="en-US" sz="1400" b="1"/>
          </a:p>
        </p:txBody>
      </p:sp>
      <p:sp>
        <p:nvSpPr>
          <p:cNvPr id="5" name="Rectangle 4"/>
          <p:cNvSpPr/>
          <p:nvPr/>
        </p:nvSpPr>
        <p:spPr>
          <a:xfrm>
            <a:off x="342900" y="969272"/>
            <a:ext cx="7734300" cy="461665"/>
          </a:xfrm>
          <a:prstGeom prst="rect">
            <a:avLst/>
          </a:prstGeom>
        </p:spPr>
        <p:txBody>
          <a:bodyPr wrap="square">
            <a:spAutoFit/>
          </a:bodyPr>
          <a:lstStyle/>
          <a:p>
            <a:r>
              <a:rPr lang="et-EE" sz="2400" b="1" err="1"/>
              <a:t>Starting</a:t>
            </a:r>
            <a:r>
              <a:rPr lang="et-EE" sz="2400" b="1"/>
              <a:t> </a:t>
            </a:r>
            <a:r>
              <a:rPr lang="et-EE" sz="2400" b="1" err="1"/>
              <a:t>point</a:t>
            </a:r>
            <a:endParaRPr lang="et-EE" sz="2400" b="1"/>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79715"/>
            <a:ext cx="4305300" cy="5740400"/>
          </a:xfrm>
          <a:prstGeom prst="rect">
            <a:avLst/>
          </a:prstGeom>
        </p:spPr>
      </p:pic>
    </p:spTree>
    <p:extLst>
      <p:ext uri="{BB962C8B-B14F-4D97-AF65-F5344CB8AC3E}">
        <p14:creationId xmlns:p14="http://schemas.microsoft.com/office/powerpoint/2010/main" val="78786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 y="988864"/>
            <a:ext cx="5715086" cy="461665"/>
          </a:xfrm>
          <a:prstGeom prst="rect">
            <a:avLst/>
          </a:prstGeom>
        </p:spPr>
        <p:txBody>
          <a:bodyPr wrap="square">
            <a:spAutoFit/>
          </a:bodyPr>
          <a:lstStyle/>
          <a:p>
            <a:r>
              <a:rPr lang="et-EE" sz="2400" b="1" dirty="0" err="1"/>
              <a:t>Practical</a:t>
            </a:r>
            <a:r>
              <a:rPr lang="et-EE" sz="2400" b="1" dirty="0"/>
              <a:t> </a:t>
            </a:r>
            <a:r>
              <a:rPr lang="et-EE" sz="2400" b="1" dirty="0" err="1"/>
              <a:t>problems</a:t>
            </a:r>
            <a:endParaRPr lang="en-US" sz="2400" b="1" dirty="0"/>
          </a:p>
        </p:txBody>
      </p:sp>
      <p:pic>
        <p:nvPicPr>
          <p:cNvPr id="3074" name="Picture 2" descr="https://latex.codecogs.com/png.latex?%5Cinline%20%5Chuge%20%5Clambda%3D14.4%5C%20%5Ctimes%5C%201.26%5E%7B%5Ctilde%7Bo%7Dite%5C_hulk%7D%5C%20%5Ctimes%5C%20e%5E%7BRE%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3950" y="9490239"/>
            <a:ext cx="3924300" cy="2571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42900" y="1676400"/>
            <a:ext cx="11663606" cy="1200329"/>
          </a:xfrm>
          <a:prstGeom prst="rect">
            <a:avLst/>
          </a:prstGeom>
          <a:noFill/>
        </p:spPr>
        <p:txBody>
          <a:bodyPr wrap="square" rtlCol="0">
            <a:spAutoFit/>
          </a:bodyPr>
          <a:lstStyle/>
          <a:p>
            <a:r>
              <a:rPr lang="et-EE" sz="2400" dirty="0" err="1"/>
              <a:t>Zero-inflation</a:t>
            </a:r>
            <a:r>
              <a:rPr lang="et-EE" sz="2400" dirty="0"/>
              <a:t> </a:t>
            </a:r>
            <a:r>
              <a:rPr lang="et-EE" sz="2400" dirty="0" err="1"/>
              <a:t>can</a:t>
            </a:r>
            <a:r>
              <a:rPr lang="et-EE" sz="2400" dirty="0"/>
              <a:t> </a:t>
            </a:r>
            <a:r>
              <a:rPr lang="et-EE" sz="2400" dirty="0" err="1"/>
              <a:t>also</a:t>
            </a:r>
            <a:r>
              <a:rPr lang="et-EE" sz="2400" dirty="0"/>
              <a:t> </a:t>
            </a:r>
            <a:r>
              <a:rPr lang="et-EE" sz="2400" dirty="0" err="1"/>
              <a:t>cause</a:t>
            </a:r>
            <a:r>
              <a:rPr lang="et-EE" sz="2400" dirty="0"/>
              <a:t> </a:t>
            </a:r>
            <a:r>
              <a:rPr lang="et-EE" sz="2400" dirty="0" err="1"/>
              <a:t>overdispersion</a:t>
            </a:r>
            <a:r>
              <a:rPr lang="et-EE" sz="2400" dirty="0"/>
              <a:t> so </a:t>
            </a:r>
            <a:r>
              <a:rPr lang="et-EE" sz="2400" dirty="0" err="1"/>
              <a:t>testing</a:t>
            </a:r>
            <a:r>
              <a:rPr lang="et-EE" sz="2400" dirty="0"/>
              <a:t> </a:t>
            </a:r>
            <a:r>
              <a:rPr lang="et-EE" sz="2400" dirty="0" err="1"/>
              <a:t>for</a:t>
            </a:r>
            <a:r>
              <a:rPr lang="et-EE" sz="2400" dirty="0"/>
              <a:t> </a:t>
            </a:r>
            <a:r>
              <a:rPr lang="et-EE" sz="2400" dirty="0" err="1"/>
              <a:t>overdispersion</a:t>
            </a:r>
            <a:r>
              <a:rPr lang="et-EE" sz="2400" dirty="0"/>
              <a:t> </a:t>
            </a:r>
            <a:r>
              <a:rPr lang="et-EE" sz="2400" dirty="0" err="1"/>
              <a:t>first</a:t>
            </a:r>
            <a:r>
              <a:rPr lang="et-EE" sz="2400" dirty="0"/>
              <a:t> </a:t>
            </a:r>
            <a:r>
              <a:rPr lang="et-EE" sz="2400" dirty="0" err="1"/>
              <a:t>might</a:t>
            </a:r>
            <a:r>
              <a:rPr lang="et-EE" sz="2400" dirty="0"/>
              <a:t> </a:t>
            </a:r>
            <a:r>
              <a:rPr lang="et-EE" sz="2400" dirty="0" err="1"/>
              <a:t>not</a:t>
            </a:r>
            <a:r>
              <a:rPr lang="et-EE" sz="2400" dirty="0"/>
              <a:t> </a:t>
            </a:r>
            <a:r>
              <a:rPr lang="et-EE" sz="2400" dirty="0" err="1"/>
              <a:t>make</a:t>
            </a:r>
            <a:r>
              <a:rPr lang="et-EE" sz="2400" dirty="0"/>
              <a:t> </a:t>
            </a:r>
            <a:r>
              <a:rPr lang="et-EE" sz="2400" dirty="0" err="1"/>
              <a:t>sense</a:t>
            </a:r>
            <a:endParaRPr lang="en-US" sz="2400" dirty="0"/>
          </a:p>
          <a:p>
            <a:endParaRPr lang="en-US" sz="2400" dirty="0"/>
          </a:p>
        </p:txBody>
      </p:sp>
      <p:sp>
        <p:nvSpPr>
          <p:cNvPr id="13" name="TextBox 12"/>
          <p:cNvSpPr txBox="1"/>
          <p:nvPr/>
        </p:nvSpPr>
        <p:spPr>
          <a:xfrm>
            <a:off x="342900" y="2743200"/>
            <a:ext cx="11663606" cy="1200329"/>
          </a:xfrm>
          <a:prstGeom prst="rect">
            <a:avLst/>
          </a:prstGeom>
          <a:noFill/>
        </p:spPr>
        <p:txBody>
          <a:bodyPr wrap="square" rtlCol="0">
            <a:spAutoFit/>
          </a:bodyPr>
          <a:lstStyle/>
          <a:p>
            <a:r>
              <a:rPr lang="et-EE" sz="2400" dirty="0" err="1"/>
              <a:t>Zero-inflation</a:t>
            </a:r>
            <a:r>
              <a:rPr lang="et-EE" sz="2400" dirty="0"/>
              <a:t> </a:t>
            </a:r>
            <a:r>
              <a:rPr lang="et-EE" sz="2400" dirty="0" err="1"/>
              <a:t>can</a:t>
            </a:r>
            <a:r>
              <a:rPr lang="et-EE" sz="2400" dirty="0"/>
              <a:t> </a:t>
            </a:r>
            <a:r>
              <a:rPr lang="et-EE" sz="2400" dirty="0" err="1"/>
              <a:t>be</a:t>
            </a:r>
            <a:r>
              <a:rPr lang="et-EE" sz="2400" dirty="0"/>
              <a:t> </a:t>
            </a:r>
            <a:r>
              <a:rPr lang="et-EE" sz="2400" dirty="0" err="1"/>
              <a:t>assessed</a:t>
            </a:r>
            <a:r>
              <a:rPr lang="et-EE" sz="2400" dirty="0"/>
              <a:t> </a:t>
            </a:r>
            <a:r>
              <a:rPr lang="et-EE" sz="2400" dirty="0" err="1"/>
              <a:t>when</a:t>
            </a:r>
            <a:r>
              <a:rPr lang="et-EE" sz="2400" dirty="0"/>
              <a:t> </a:t>
            </a:r>
            <a:r>
              <a:rPr lang="et-EE" sz="2400" dirty="0" err="1"/>
              <a:t>we</a:t>
            </a:r>
            <a:r>
              <a:rPr lang="et-EE" sz="2400" dirty="0"/>
              <a:t> </a:t>
            </a:r>
            <a:r>
              <a:rPr lang="et-EE" sz="2400" dirty="0" err="1"/>
              <a:t>have</a:t>
            </a:r>
            <a:r>
              <a:rPr lang="et-EE" sz="2400" dirty="0"/>
              <a:t> </a:t>
            </a:r>
            <a:r>
              <a:rPr lang="et-EE" sz="2400" dirty="0" err="1"/>
              <a:t>fixed</a:t>
            </a:r>
            <a:r>
              <a:rPr lang="et-EE" sz="2400" dirty="0"/>
              <a:t> </a:t>
            </a:r>
            <a:r>
              <a:rPr lang="et-EE" sz="2400" dirty="0" err="1"/>
              <a:t>the</a:t>
            </a:r>
            <a:r>
              <a:rPr lang="et-EE" sz="2400" dirty="0"/>
              <a:t> </a:t>
            </a:r>
            <a:r>
              <a:rPr lang="et-EE" sz="2400" dirty="0" err="1"/>
              <a:t>distribution</a:t>
            </a:r>
            <a:endParaRPr lang="en-US" sz="2400" dirty="0"/>
          </a:p>
          <a:p>
            <a:endParaRPr lang="en-US" sz="2400" dirty="0"/>
          </a:p>
        </p:txBody>
      </p:sp>
      <p:sp>
        <p:nvSpPr>
          <p:cNvPr id="14" name="TextBox 13"/>
          <p:cNvSpPr txBox="1"/>
          <p:nvPr/>
        </p:nvSpPr>
        <p:spPr>
          <a:xfrm>
            <a:off x="361827" y="3906236"/>
            <a:ext cx="11663606" cy="1938992"/>
          </a:xfrm>
          <a:prstGeom prst="rect">
            <a:avLst/>
          </a:prstGeom>
          <a:noFill/>
        </p:spPr>
        <p:txBody>
          <a:bodyPr wrap="square" rtlCol="0">
            <a:spAutoFit/>
          </a:bodyPr>
          <a:lstStyle/>
          <a:p>
            <a:r>
              <a:rPr lang="et-EE" sz="2400" dirty="0" err="1"/>
              <a:t>Quiet</a:t>
            </a:r>
            <a:r>
              <a:rPr lang="et-EE" sz="2400" dirty="0"/>
              <a:t> </a:t>
            </a:r>
            <a:r>
              <a:rPr lang="et-EE" sz="2400" dirty="0" err="1"/>
              <a:t>scandal</a:t>
            </a:r>
            <a:r>
              <a:rPr lang="et-EE" sz="2400" dirty="0"/>
              <a:t> in </a:t>
            </a:r>
            <a:r>
              <a:rPr lang="et-EE" sz="2400" dirty="0" err="1"/>
              <a:t>statistics</a:t>
            </a:r>
            <a:r>
              <a:rPr lang="et-EE" sz="2400" dirty="0"/>
              <a:t> – </a:t>
            </a:r>
            <a:r>
              <a:rPr lang="et-EE" sz="2400" dirty="0" err="1"/>
              <a:t>when</a:t>
            </a:r>
            <a:r>
              <a:rPr lang="et-EE" sz="2400" dirty="0"/>
              <a:t> </a:t>
            </a:r>
            <a:r>
              <a:rPr lang="et-EE" sz="2400" dirty="0" err="1"/>
              <a:t>the</a:t>
            </a:r>
            <a:r>
              <a:rPr lang="et-EE" sz="2400" dirty="0"/>
              <a:t> </a:t>
            </a:r>
            <a:r>
              <a:rPr lang="et-EE" sz="2400" dirty="0" err="1"/>
              <a:t>model</a:t>
            </a:r>
            <a:r>
              <a:rPr lang="et-EE" sz="2400" dirty="0"/>
              <a:t> </a:t>
            </a:r>
            <a:r>
              <a:rPr lang="et-EE" sz="2400" dirty="0" err="1"/>
              <a:t>selection</a:t>
            </a:r>
            <a:r>
              <a:rPr lang="et-EE" sz="2400" dirty="0"/>
              <a:t> </a:t>
            </a:r>
            <a:r>
              <a:rPr lang="et-EE" sz="2400" dirty="0" err="1"/>
              <a:t>is</a:t>
            </a:r>
            <a:r>
              <a:rPr lang="et-EE" sz="2400" dirty="0"/>
              <a:t> </a:t>
            </a:r>
            <a:r>
              <a:rPr lang="et-EE" sz="2400" dirty="0" err="1"/>
              <a:t>based</a:t>
            </a:r>
            <a:r>
              <a:rPr lang="et-EE" sz="2400" dirty="0"/>
              <a:t> on </a:t>
            </a:r>
            <a:r>
              <a:rPr lang="et-EE" sz="2400" dirty="0" err="1"/>
              <a:t>the</a:t>
            </a:r>
            <a:r>
              <a:rPr lang="et-EE" sz="2400" dirty="0"/>
              <a:t> </a:t>
            </a:r>
            <a:r>
              <a:rPr lang="et-EE" sz="2400" dirty="0" err="1"/>
              <a:t>same</a:t>
            </a:r>
            <a:r>
              <a:rPr lang="et-EE" sz="2400" dirty="0"/>
              <a:t> </a:t>
            </a:r>
            <a:r>
              <a:rPr lang="et-EE" sz="2400" dirty="0" err="1"/>
              <a:t>data</a:t>
            </a:r>
            <a:r>
              <a:rPr lang="et-EE" sz="2400" dirty="0"/>
              <a:t> </a:t>
            </a:r>
            <a:r>
              <a:rPr lang="et-EE" sz="2400" dirty="0" err="1"/>
              <a:t>then</a:t>
            </a:r>
            <a:r>
              <a:rPr lang="et-EE" sz="2400" dirty="0"/>
              <a:t> </a:t>
            </a:r>
            <a:r>
              <a:rPr lang="et-EE" sz="2400" dirty="0" err="1"/>
              <a:t>using</a:t>
            </a:r>
            <a:r>
              <a:rPr lang="et-EE" sz="2400" dirty="0"/>
              <a:t> </a:t>
            </a:r>
            <a:r>
              <a:rPr lang="et-EE" sz="2400" dirty="0" err="1"/>
              <a:t>the</a:t>
            </a:r>
            <a:r>
              <a:rPr lang="et-EE" sz="2400" dirty="0"/>
              <a:t> </a:t>
            </a:r>
            <a:r>
              <a:rPr lang="et-EE" sz="2400" dirty="0" err="1"/>
              <a:t>selected</a:t>
            </a:r>
            <a:r>
              <a:rPr lang="et-EE" sz="2400" dirty="0"/>
              <a:t> </a:t>
            </a:r>
            <a:r>
              <a:rPr lang="et-EE" sz="2400" dirty="0" err="1"/>
              <a:t>model</a:t>
            </a:r>
            <a:r>
              <a:rPr lang="et-EE" sz="2400" dirty="0"/>
              <a:t> </a:t>
            </a:r>
            <a:r>
              <a:rPr lang="et-EE" sz="2400" dirty="0" err="1"/>
              <a:t>for</a:t>
            </a:r>
            <a:r>
              <a:rPr lang="et-EE" sz="2400" dirty="0"/>
              <a:t> </a:t>
            </a:r>
            <a:r>
              <a:rPr lang="et-EE" sz="2400" dirty="0" err="1"/>
              <a:t>inference</a:t>
            </a:r>
            <a:r>
              <a:rPr lang="et-EE" sz="2400" dirty="0"/>
              <a:t> </a:t>
            </a:r>
            <a:r>
              <a:rPr lang="et-EE" sz="2400" dirty="0" err="1"/>
              <a:t>is</a:t>
            </a:r>
            <a:r>
              <a:rPr lang="et-EE" sz="2400" dirty="0"/>
              <a:t> </a:t>
            </a:r>
            <a:r>
              <a:rPr lang="et-EE" sz="2400" dirty="0" err="1"/>
              <a:t>not</a:t>
            </a:r>
            <a:r>
              <a:rPr lang="et-EE" sz="2400" dirty="0"/>
              <a:t> </a:t>
            </a:r>
            <a:r>
              <a:rPr lang="et-EE" sz="2400" dirty="0" err="1"/>
              <a:t>the</a:t>
            </a:r>
            <a:r>
              <a:rPr lang="et-EE" sz="2400" dirty="0"/>
              <a:t> </a:t>
            </a:r>
            <a:r>
              <a:rPr lang="et-EE" sz="2400" dirty="0" err="1"/>
              <a:t>same</a:t>
            </a:r>
            <a:r>
              <a:rPr lang="et-EE" sz="2400" dirty="0"/>
              <a:t> </a:t>
            </a:r>
            <a:r>
              <a:rPr lang="et-EE" sz="2400" dirty="0" err="1"/>
              <a:t>as</a:t>
            </a:r>
            <a:r>
              <a:rPr lang="et-EE" sz="2400" dirty="0"/>
              <a:t> </a:t>
            </a:r>
            <a:r>
              <a:rPr lang="et-EE" sz="2400" dirty="0" err="1"/>
              <a:t>knowing</a:t>
            </a:r>
            <a:r>
              <a:rPr lang="et-EE" sz="2400" dirty="0"/>
              <a:t> </a:t>
            </a:r>
            <a:r>
              <a:rPr lang="et-EE" sz="2400" dirty="0" err="1"/>
              <a:t>the</a:t>
            </a:r>
            <a:r>
              <a:rPr lang="et-EE" sz="2400" dirty="0"/>
              <a:t> </a:t>
            </a:r>
            <a:r>
              <a:rPr lang="et-EE" sz="2400" dirty="0" err="1"/>
              <a:t>correct</a:t>
            </a:r>
            <a:r>
              <a:rPr lang="et-EE" sz="2400" dirty="0"/>
              <a:t> </a:t>
            </a:r>
            <a:r>
              <a:rPr lang="et-EE" sz="2400" dirty="0" err="1"/>
              <a:t>model</a:t>
            </a:r>
            <a:r>
              <a:rPr lang="et-EE" sz="2400" dirty="0"/>
              <a:t> and </a:t>
            </a:r>
            <a:r>
              <a:rPr lang="et-EE" sz="2400" dirty="0" err="1"/>
              <a:t>using</a:t>
            </a:r>
            <a:r>
              <a:rPr lang="et-EE" sz="2400" dirty="0"/>
              <a:t> </a:t>
            </a:r>
            <a:r>
              <a:rPr lang="et-EE" sz="2400" dirty="0" err="1"/>
              <a:t>it</a:t>
            </a:r>
            <a:r>
              <a:rPr lang="et-EE" sz="2400" dirty="0"/>
              <a:t> </a:t>
            </a:r>
            <a:r>
              <a:rPr lang="et-EE" sz="2400" dirty="0" err="1"/>
              <a:t>for</a:t>
            </a:r>
            <a:r>
              <a:rPr lang="et-EE" sz="2400" dirty="0"/>
              <a:t> </a:t>
            </a:r>
            <a:r>
              <a:rPr lang="et-EE" sz="2400" dirty="0" err="1"/>
              <a:t>inference</a:t>
            </a:r>
            <a:endParaRPr lang="en-US" sz="2400" dirty="0"/>
          </a:p>
          <a:p>
            <a:endParaRPr lang="en-US" sz="2400" dirty="0"/>
          </a:p>
        </p:txBody>
      </p:sp>
    </p:spTree>
    <p:extLst>
      <p:ext uri="{BB962C8B-B14F-4D97-AF65-F5344CB8AC3E}">
        <p14:creationId xmlns:p14="http://schemas.microsoft.com/office/powerpoint/2010/main" val="24623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7800" y="685800"/>
            <a:ext cx="8753475" cy="5715000"/>
          </a:xfrm>
          <a:prstGeom prst="rect">
            <a:avLst/>
          </a:prstGeom>
        </p:spPr>
      </p:pic>
      <p:sp>
        <p:nvSpPr>
          <p:cNvPr id="5" name="Rectangle 4"/>
          <p:cNvSpPr/>
          <p:nvPr/>
        </p:nvSpPr>
        <p:spPr>
          <a:xfrm>
            <a:off x="342900" y="988864"/>
            <a:ext cx="5715086" cy="461665"/>
          </a:xfrm>
          <a:prstGeom prst="rect">
            <a:avLst/>
          </a:prstGeom>
        </p:spPr>
        <p:txBody>
          <a:bodyPr wrap="square">
            <a:spAutoFit/>
          </a:bodyPr>
          <a:lstStyle/>
          <a:p>
            <a:r>
              <a:rPr lang="et-EE" sz="2400" b="1" dirty="0" err="1"/>
              <a:t>Practical</a:t>
            </a:r>
            <a:r>
              <a:rPr lang="et-EE" sz="2400" b="1" dirty="0"/>
              <a:t> </a:t>
            </a:r>
            <a:r>
              <a:rPr lang="et-EE" sz="2400" b="1" dirty="0" err="1"/>
              <a:t>problems</a:t>
            </a:r>
            <a:r>
              <a:rPr lang="et-EE" sz="2400" b="1" dirty="0"/>
              <a:t> (2)</a:t>
            </a:r>
            <a:endParaRPr lang="en-US" sz="2400" b="1" dirty="0"/>
          </a:p>
        </p:txBody>
      </p:sp>
      <p:pic>
        <p:nvPicPr>
          <p:cNvPr id="3074" name="Picture 2" descr="https://latex.codecogs.com/png.latex?%5Cinline%20%5Chuge%20%5Clambda%3D14.4%5C%20%5Ctimes%5C%201.26%5E%7B%5Ctilde%7Bo%7Dite%5C_hulk%7D%5C%20%5Ctimes%5C%20e%5E%7BRE%7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950" y="9490239"/>
            <a:ext cx="3924300" cy="2571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7200" y="6400800"/>
            <a:ext cx="11353800" cy="523220"/>
          </a:xfrm>
          <a:prstGeom prst="rect">
            <a:avLst/>
          </a:prstGeom>
          <a:noFill/>
        </p:spPr>
        <p:txBody>
          <a:bodyPr wrap="square" rtlCol="0">
            <a:spAutoFit/>
          </a:bodyPr>
          <a:lstStyle/>
          <a:p>
            <a:r>
              <a:rPr lang="et-EE" sz="1400" b="1" dirty="0" err="1"/>
              <a:t>Source</a:t>
            </a:r>
            <a:r>
              <a:rPr lang="et-EE" sz="1400" b="1" dirty="0"/>
              <a:t>: </a:t>
            </a:r>
            <a:r>
              <a:rPr lang="en-US" sz="1400" b="1" dirty="0" err="1"/>
              <a:t>Blasco</a:t>
            </a:r>
            <a:r>
              <a:rPr lang="en-US" sz="1400" b="1" dirty="0"/>
              <a:t>-Moreno </a:t>
            </a:r>
            <a:r>
              <a:rPr lang="et-EE" sz="1400" b="1" dirty="0"/>
              <a:t>et </a:t>
            </a:r>
            <a:r>
              <a:rPr lang="et-EE" sz="1400" b="1" dirty="0" err="1"/>
              <a:t>al</a:t>
            </a:r>
            <a:r>
              <a:rPr lang="et-EE" sz="1400" b="1" dirty="0"/>
              <a:t>.</a:t>
            </a:r>
            <a:r>
              <a:rPr lang="en-US" sz="1400" b="1" dirty="0"/>
              <a:t>(2019),</a:t>
            </a:r>
            <a:r>
              <a:rPr lang="et-EE" sz="1400" b="1" dirty="0"/>
              <a:t> </a:t>
            </a:r>
            <a:r>
              <a:rPr lang="en-US" sz="1400" b="1" dirty="0"/>
              <a:t>`What does a zero mean? understanding false, random and structural zeros in ecology',</a:t>
            </a:r>
            <a:r>
              <a:rPr lang="et-EE" sz="1400" b="1" dirty="0"/>
              <a:t> </a:t>
            </a:r>
            <a:r>
              <a:rPr lang="en-US" sz="1400" b="1" dirty="0"/>
              <a:t>Methods in Ecology and </a:t>
            </a:r>
            <a:r>
              <a:rPr lang="en-US" sz="1400" b="1" dirty="0" err="1"/>
              <a:t>Evoluti</a:t>
            </a:r>
            <a:r>
              <a:rPr lang="et-EE" sz="1400" b="1" dirty="0"/>
              <a:t>on</a:t>
            </a:r>
            <a:r>
              <a:rPr lang="en-US" sz="1400" b="1" dirty="0"/>
              <a:t>.</a:t>
            </a:r>
          </a:p>
        </p:txBody>
      </p:sp>
    </p:spTree>
    <p:extLst>
      <p:ext uri="{BB962C8B-B14F-4D97-AF65-F5344CB8AC3E}">
        <p14:creationId xmlns:p14="http://schemas.microsoft.com/office/powerpoint/2010/main" val="287989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 y="988864"/>
            <a:ext cx="5715086" cy="461665"/>
          </a:xfrm>
          <a:prstGeom prst="rect">
            <a:avLst/>
          </a:prstGeom>
        </p:spPr>
        <p:txBody>
          <a:bodyPr wrap="square">
            <a:spAutoFit/>
          </a:bodyPr>
          <a:lstStyle/>
          <a:p>
            <a:r>
              <a:rPr lang="et-EE" sz="2400" b="1" dirty="0" err="1"/>
              <a:t>Practical</a:t>
            </a:r>
            <a:r>
              <a:rPr lang="et-EE" sz="2400" b="1" dirty="0"/>
              <a:t> </a:t>
            </a:r>
            <a:r>
              <a:rPr lang="et-EE" sz="2400" b="1" dirty="0" err="1"/>
              <a:t>problems</a:t>
            </a:r>
            <a:r>
              <a:rPr lang="et-EE" sz="2400" b="1" dirty="0"/>
              <a:t> (2)</a:t>
            </a:r>
            <a:endParaRPr lang="en-US" sz="2400" b="1" dirty="0"/>
          </a:p>
        </p:txBody>
      </p:sp>
      <p:pic>
        <p:nvPicPr>
          <p:cNvPr id="3074" name="Picture 2" descr="https://latex.codecogs.com/png.latex?%5Cinline%20%5Chuge%20%5Clambda%3D14.4%5C%20%5Ctimes%5C%201.26%5E%7B%5Ctilde%7Bo%7Dite%5C_hulk%7D%5C%20%5Ctimes%5C%20e%5E%7BRE%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3950" y="9490239"/>
            <a:ext cx="3924300" cy="2571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07726" y="4106430"/>
            <a:ext cx="11353800" cy="523220"/>
          </a:xfrm>
          <a:prstGeom prst="rect">
            <a:avLst/>
          </a:prstGeom>
          <a:noFill/>
        </p:spPr>
        <p:txBody>
          <a:bodyPr wrap="square" rtlCol="0">
            <a:spAutoFit/>
          </a:bodyPr>
          <a:lstStyle/>
          <a:p>
            <a:r>
              <a:rPr lang="et-EE" sz="1400" b="1" dirty="0" err="1"/>
              <a:t>Source</a:t>
            </a:r>
            <a:r>
              <a:rPr lang="et-EE" sz="1400" b="1" dirty="0"/>
              <a:t>: </a:t>
            </a:r>
            <a:r>
              <a:rPr lang="en-US" sz="1400" b="1" dirty="0" err="1"/>
              <a:t>Blasco</a:t>
            </a:r>
            <a:r>
              <a:rPr lang="en-US" sz="1400" b="1" dirty="0"/>
              <a:t>-Moreno </a:t>
            </a:r>
            <a:r>
              <a:rPr lang="et-EE" sz="1400" b="1" dirty="0"/>
              <a:t>et </a:t>
            </a:r>
            <a:r>
              <a:rPr lang="et-EE" sz="1400" b="1" dirty="0" err="1"/>
              <a:t>al</a:t>
            </a:r>
            <a:r>
              <a:rPr lang="et-EE" sz="1400" b="1" dirty="0"/>
              <a:t>.</a:t>
            </a:r>
            <a:r>
              <a:rPr lang="en-US" sz="1400" b="1" dirty="0"/>
              <a:t>(2019),</a:t>
            </a:r>
            <a:r>
              <a:rPr lang="et-EE" sz="1400" b="1" dirty="0"/>
              <a:t> </a:t>
            </a:r>
            <a:r>
              <a:rPr lang="en-US" sz="1400" b="1" dirty="0"/>
              <a:t>`What does a zero mean? understanding false, random and structural zeros in ecology',</a:t>
            </a:r>
            <a:r>
              <a:rPr lang="et-EE" sz="1400" b="1" dirty="0"/>
              <a:t> </a:t>
            </a:r>
            <a:r>
              <a:rPr lang="en-US" sz="1400" b="1" dirty="0"/>
              <a:t>Methods in Ecology and </a:t>
            </a:r>
            <a:r>
              <a:rPr lang="en-US" sz="1400" b="1" dirty="0" err="1"/>
              <a:t>Evoluti</a:t>
            </a:r>
            <a:r>
              <a:rPr lang="et-EE" sz="1400" b="1" dirty="0"/>
              <a:t>on</a:t>
            </a:r>
            <a:r>
              <a:rPr lang="en-US" sz="1400" b="1" dirty="0"/>
              <a:t>.</a:t>
            </a:r>
          </a:p>
        </p:txBody>
      </p:sp>
      <p:pic>
        <p:nvPicPr>
          <p:cNvPr id="3" name="Picture 2"/>
          <p:cNvPicPr>
            <a:picLocks noChangeAspect="1"/>
          </p:cNvPicPr>
          <p:nvPr/>
        </p:nvPicPr>
        <p:blipFill>
          <a:blip r:embed="rId3"/>
          <a:stretch>
            <a:fillRect/>
          </a:stretch>
        </p:blipFill>
        <p:spPr>
          <a:xfrm>
            <a:off x="354446" y="1540211"/>
            <a:ext cx="11407080" cy="2476537"/>
          </a:xfrm>
          <a:prstGeom prst="rect">
            <a:avLst/>
          </a:prstGeom>
        </p:spPr>
      </p:pic>
    </p:spTree>
    <p:extLst>
      <p:ext uri="{BB962C8B-B14F-4D97-AF65-F5344CB8AC3E}">
        <p14:creationId xmlns:p14="http://schemas.microsoft.com/office/powerpoint/2010/main" val="373988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atex.codecogs.com/png.latex?%5Cinline%20%5Chuge%20%5Clambda%3D14.4%5C%20%5Ctimes%5C%201.26%5E%7B%5Ctilde%7Bo%7Dite%5C_hulk%7D%5C%20%5Ctimes%5C%20e%5E%7BRE%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3950" y="9490239"/>
            <a:ext cx="3924300" cy="2571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6334780"/>
            <a:ext cx="11277600" cy="523220"/>
          </a:xfrm>
          <a:prstGeom prst="rect">
            <a:avLst/>
          </a:prstGeom>
        </p:spPr>
        <p:txBody>
          <a:bodyPr wrap="square">
            <a:spAutoFit/>
          </a:bodyPr>
          <a:lstStyle/>
          <a:p>
            <a:r>
              <a:rPr lang="en-US" sz="1400" b="1" dirty="0"/>
              <a:t>Source: Campbell, H., 2019. The consequences of checking for zero-inflation and </a:t>
            </a:r>
            <a:r>
              <a:rPr lang="en-US" sz="1400" b="1" dirty="0" err="1"/>
              <a:t>overdispersion</a:t>
            </a:r>
            <a:r>
              <a:rPr lang="en-US" sz="1400" b="1" dirty="0"/>
              <a:t> in the analysis of count data</a:t>
            </a:r>
          </a:p>
        </p:txBody>
      </p:sp>
      <p:pic>
        <p:nvPicPr>
          <p:cNvPr id="3" name="Picture 2"/>
          <p:cNvPicPr>
            <a:picLocks noChangeAspect="1"/>
          </p:cNvPicPr>
          <p:nvPr/>
        </p:nvPicPr>
        <p:blipFill>
          <a:blip r:embed="rId3"/>
          <a:stretch>
            <a:fillRect/>
          </a:stretch>
        </p:blipFill>
        <p:spPr>
          <a:xfrm>
            <a:off x="1295400" y="1083139"/>
            <a:ext cx="9109195" cy="5238243"/>
          </a:xfrm>
          <a:prstGeom prst="rect">
            <a:avLst/>
          </a:prstGeom>
        </p:spPr>
      </p:pic>
      <p:sp>
        <p:nvSpPr>
          <p:cNvPr id="8" name="Rectangle 7"/>
          <p:cNvSpPr/>
          <p:nvPr/>
        </p:nvSpPr>
        <p:spPr>
          <a:xfrm>
            <a:off x="342900" y="988864"/>
            <a:ext cx="5715086" cy="461665"/>
          </a:xfrm>
          <a:prstGeom prst="rect">
            <a:avLst/>
          </a:prstGeom>
        </p:spPr>
        <p:txBody>
          <a:bodyPr wrap="square">
            <a:spAutoFit/>
          </a:bodyPr>
          <a:lstStyle/>
          <a:p>
            <a:r>
              <a:rPr lang="en-US" sz="2400" b="1" dirty="0"/>
              <a:t>Q&amp;A</a:t>
            </a:r>
          </a:p>
        </p:txBody>
      </p:sp>
      <p:sp>
        <p:nvSpPr>
          <p:cNvPr id="10" name="TextBox 9"/>
          <p:cNvSpPr txBox="1"/>
          <p:nvPr/>
        </p:nvSpPr>
        <p:spPr>
          <a:xfrm>
            <a:off x="342900" y="1532210"/>
            <a:ext cx="2705100" cy="1569660"/>
          </a:xfrm>
          <a:prstGeom prst="rect">
            <a:avLst/>
          </a:prstGeom>
          <a:noFill/>
        </p:spPr>
        <p:txBody>
          <a:bodyPr wrap="square" rtlCol="0">
            <a:spAutoFit/>
          </a:bodyPr>
          <a:lstStyle/>
          <a:p>
            <a:r>
              <a:rPr lang="en-US" sz="2400" i="1" dirty="0"/>
              <a:t>Can we select the correct model</a:t>
            </a:r>
            <a:r>
              <a:rPr lang="et-EE" sz="2400" i="1" dirty="0"/>
              <a:t> </a:t>
            </a:r>
            <a:r>
              <a:rPr lang="et-EE" sz="2400" i="1" dirty="0" err="1"/>
              <a:t>with</a:t>
            </a:r>
            <a:r>
              <a:rPr lang="et-EE" sz="2400" i="1" dirty="0"/>
              <a:t> </a:t>
            </a:r>
            <a:r>
              <a:rPr lang="et-EE" sz="2400" i="1" dirty="0" err="1"/>
              <a:t>tests</a:t>
            </a:r>
            <a:r>
              <a:rPr lang="et-EE" sz="2400" i="1" dirty="0"/>
              <a:t>?</a:t>
            </a:r>
            <a:endParaRPr lang="en-US" sz="2400" i="1" dirty="0"/>
          </a:p>
        </p:txBody>
      </p:sp>
    </p:spTree>
    <p:extLst>
      <p:ext uri="{BB962C8B-B14F-4D97-AF65-F5344CB8AC3E}">
        <p14:creationId xmlns:p14="http://schemas.microsoft.com/office/powerpoint/2010/main" val="20184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 y="988864"/>
            <a:ext cx="5715086" cy="461665"/>
          </a:xfrm>
          <a:prstGeom prst="rect">
            <a:avLst/>
          </a:prstGeom>
        </p:spPr>
        <p:txBody>
          <a:bodyPr wrap="square">
            <a:spAutoFit/>
          </a:bodyPr>
          <a:lstStyle/>
          <a:p>
            <a:r>
              <a:rPr lang="en-US" sz="2400" b="1" dirty="0"/>
              <a:t>Q&amp;A</a:t>
            </a:r>
            <a:r>
              <a:rPr lang="et-EE" sz="2400" b="1" dirty="0"/>
              <a:t> (2)</a:t>
            </a:r>
            <a:endParaRPr lang="en-US" sz="2400" b="1" dirty="0"/>
          </a:p>
        </p:txBody>
      </p:sp>
      <p:pic>
        <p:nvPicPr>
          <p:cNvPr id="3074" name="Picture 2" descr="https://latex.codecogs.com/png.latex?%5Cinline%20%5Chuge%20%5Clambda%3D14.4%5C%20%5Ctimes%5C%201.26%5E%7B%5Ctilde%7Bo%7Dite%5C_hulk%7D%5C%20%5Ctimes%5C%20e%5E%7BRE%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3950" y="9490239"/>
            <a:ext cx="3924300" cy="2571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2900" y="1532210"/>
            <a:ext cx="11663606" cy="1692771"/>
          </a:xfrm>
          <a:prstGeom prst="rect">
            <a:avLst/>
          </a:prstGeom>
          <a:noFill/>
        </p:spPr>
        <p:txBody>
          <a:bodyPr wrap="square" rtlCol="0">
            <a:spAutoFit/>
          </a:bodyPr>
          <a:lstStyle/>
          <a:p>
            <a:r>
              <a:rPr lang="en-US" sz="2400" i="1" dirty="0"/>
              <a:t>Why not just calculate AIC for 4 different models (</a:t>
            </a:r>
            <a:r>
              <a:rPr lang="en-US" sz="2400" i="1" dirty="0" err="1"/>
              <a:t>overdispersion</a:t>
            </a:r>
            <a:r>
              <a:rPr lang="en-US" sz="2400" i="1" dirty="0"/>
              <a:t> x zero inflation combinations)?</a:t>
            </a:r>
          </a:p>
          <a:p>
            <a:endParaRPr lang="en-US" sz="800" dirty="0"/>
          </a:p>
          <a:p>
            <a:r>
              <a:rPr lang="en-US" sz="2400" dirty="0"/>
              <a:t>This approach seems to perform worse in practice than sequential tests</a:t>
            </a:r>
          </a:p>
        </p:txBody>
      </p:sp>
      <p:sp>
        <p:nvSpPr>
          <p:cNvPr id="9" name="TextBox 8"/>
          <p:cNvSpPr txBox="1"/>
          <p:nvPr/>
        </p:nvSpPr>
        <p:spPr>
          <a:xfrm>
            <a:off x="342900" y="3581400"/>
            <a:ext cx="11663606" cy="1323439"/>
          </a:xfrm>
          <a:prstGeom prst="rect">
            <a:avLst/>
          </a:prstGeom>
          <a:noFill/>
        </p:spPr>
        <p:txBody>
          <a:bodyPr wrap="square" rtlCol="0">
            <a:spAutoFit/>
          </a:bodyPr>
          <a:lstStyle/>
          <a:p>
            <a:r>
              <a:rPr lang="en-US" sz="2400" i="1" dirty="0"/>
              <a:t>Why not use a </a:t>
            </a:r>
            <a:r>
              <a:rPr lang="en-US" sz="2400" i="1" dirty="0" err="1"/>
              <a:t>ZINB</a:t>
            </a:r>
            <a:r>
              <a:rPr lang="en-US" sz="2400" i="1" dirty="0"/>
              <a:t> model </a:t>
            </a:r>
            <a:r>
              <a:rPr lang="et-EE" sz="2400" i="1" dirty="0"/>
              <a:t>all </a:t>
            </a:r>
            <a:r>
              <a:rPr lang="et-EE" sz="2400" i="1" dirty="0" err="1"/>
              <a:t>the</a:t>
            </a:r>
            <a:r>
              <a:rPr lang="et-EE" sz="2400" i="1" dirty="0"/>
              <a:t> </a:t>
            </a:r>
            <a:r>
              <a:rPr lang="et-EE" sz="2400" i="1" dirty="0" err="1"/>
              <a:t>time</a:t>
            </a:r>
            <a:r>
              <a:rPr lang="en-US" sz="2400" i="1" dirty="0"/>
              <a:t>?</a:t>
            </a:r>
          </a:p>
          <a:p>
            <a:endParaRPr lang="en-US" sz="800" dirty="0"/>
          </a:p>
          <a:p>
            <a:r>
              <a:rPr lang="en-US" sz="2400" dirty="0"/>
              <a:t>This model does not perform well when zero-inflation is actually not present in the data (typically low power)</a:t>
            </a:r>
          </a:p>
        </p:txBody>
      </p:sp>
    </p:spTree>
    <p:extLst>
      <p:ext uri="{BB962C8B-B14F-4D97-AF65-F5344CB8AC3E}">
        <p14:creationId xmlns:p14="http://schemas.microsoft.com/office/powerpoint/2010/main" val="10501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95600" y="756556"/>
            <a:ext cx="9527735" cy="5501133"/>
          </a:xfrm>
          <a:prstGeom prst="rect">
            <a:avLst/>
          </a:prstGeom>
        </p:spPr>
      </p:pic>
      <p:pic>
        <p:nvPicPr>
          <p:cNvPr id="3074" name="Picture 2" descr="https://latex.codecogs.com/png.latex?%5Cinline%20%5Chuge%20%5Clambda%3D14.4%5C%20%5Ctimes%5C%201.26%5E%7B%5Ctilde%7Bo%7Dite%5C_hulk%7D%5C%20%5Ctimes%5C%20e%5E%7BRE%7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950" y="9490239"/>
            <a:ext cx="3924300" cy="2571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6334780"/>
            <a:ext cx="11277600" cy="523220"/>
          </a:xfrm>
          <a:prstGeom prst="rect">
            <a:avLst/>
          </a:prstGeom>
        </p:spPr>
        <p:txBody>
          <a:bodyPr wrap="square">
            <a:spAutoFit/>
          </a:bodyPr>
          <a:lstStyle/>
          <a:p>
            <a:r>
              <a:rPr lang="en-US" sz="1400" b="1" dirty="0"/>
              <a:t>Source: Campbell, H., 2019. The consequences of checking for zero-inflation and </a:t>
            </a:r>
            <a:r>
              <a:rPr lang="en-US" sz="1400" b="1" dirty="0" err="1"/>
              <a:t>overdispersion</a:t>
            </a:r>
            <a:r>
              <a:rPr lang="en-US" sz="1400" b="1" dirty="0"/>
              <a:t> in the analysis of count data</a:t>
            </a:r>
          </a:p>
        </p:txBody>
      </p:sp>
      <p:sp>
        <p:nvSpPr>
          <p:cNvPr id="8" name="Rectangle 7"/>
          <p:cNvSpPr/>
          <p:nvPr/>
        </p:nvSpPr>
        <p:spPr>
          <a:xfrm>
            <a:off x="342900" y="988864"/>
            <a:ext cx="5715086" cy="461665"/>
          </a:xfrm>
          <a:prstGeom prst="rect">
            <a:avLst/>
          </a:prstGeom>
        </p:spPr>
        <p:txBody>
          <a:bodyPr wrap="square">
            <a:spAutoFit/>
          </a:bodyPr>
          <a:lstStyle/>
          <a:p>
            <a:r>
              <a:rPr lang="en-US" sz="2400" b="1" dirty="0"/>
              <a:t>Q&amp;A</a:t>
            </a:r>
            <a:r>
              <a:rPr lang="et-EE" sz="2400" b="1" dirty="0"/>
              <a:t> (3)</a:t>
            </a:r>
            <a:endParaRPr lang="en-US" sz="2400" b="1" dirty="0"/>
          </a:p>
        </p:txBody>
      </p:sp>
      <p:sp>
        <p:nvSpPr>
          <p:cNvPr id="10" name="TextBox 9"/>
          <p:cNvSpPr txBox="1"/>
          <p:nvPr/>
        </p:nvSpPr>
        <p:spPr>
          <a:xfrm>
            <a:off x="342900" y="1532210"/>
            <a:ext cx="2705100" cy="1569660"/>
          </a:xfrm>
          <a:prstGeom prst="rect">
            <a:avLst/>
          </a:prstGeom>
          <a:noFill/>
        </p:spPr>
        <p:txBody>
          <a:bodyPr wrap="square" rtlCol="0">
            <a:spAutoFit/>
          </a:bodyPr>
          <a:lstStyle/>
          <a:p>
            <a:r>
              <a:rPr lang="et-EE" sz="2400" i="1" dirty="0" err="1"/>
              <a:t>Is</a:t>
            </a:r>
            <a:r>
              <a:rPr lang="et-EE" sz="2400" i="1" dirty="0"/>
              <a:t> </a:t>
            </a:r>
            <a:r>
              <a:rPr lang="et-EE" sz="2400" i="1" dirty="0" err="1"/>
              <a:t>the</a:t>
            </a:r>
            <a:r>
              <a:rPr lang="et-EE" sz="2400" i="1" dirty="0"/>
              <a:t> </a:t>
            </a:r>
            <a:r>
              <a:rPr lang="et-EE" sz="2400" i="1" dirty="0" err="1"/>
              <a:t>quiet</a:t>
            </a:r>
            <a:r>
              <a:rPr lang="et-EE" sz="2400" i="1" dirty="0"/>
              <a:t> </a:t>
            </a:r>
            <a:r>
              <a:rPr lang="et-EE" sz="2400" i="1" dirty="0" err="1"/>
              <a:t>scandal</a:t>
            </a:r>
            <a:r>
              <a:rPr lang="et-EE" sz="2400" i="1" dirty="0"/>
              <a:t> </a:t>
            </a:r>
            <a:r>
              <a:rPr lang="et-EE" sz="2400" i="1" dirty="0" err="1"/>
              <a:t>scandalous</a:t>
            </a:r>
            <a:r>
              <a:rPr lang="et-EE" sz="2400" i="1" dirty="0"/>
              <a:t> in </a:t>
            </a:r>
            <a:r>
              <a:rPr lang="et-EE" sz="2400" i="1" dirty="0" err="1"/>
              <a:t>this</a:t>
            </a:r>
            <a:r>
              <a:rPr lang="et-EE" sz="2400" i="1" dirty="0"/>
              <a:t> </a:t>
            </a:r>
            <a:r>
              <a:rPr lang="et-EE" sz="2400" i="1" dirty="0" err="1"/>
              <a:t>case</a:t>
            </a:r>
            <a:r>
              <a:rPr lang="et-EE" sz="2400" i="1" dirty="0"/>
              <a:t>?</a:t>
            </a:r>
            <a:endParaRPr lang="en-US" sz="2400" i="1" dirty="0"/>
          </a:p>
        </p:txBody>
      </p:sp>
    </p:spTree>
    <p:extLst>
      <p:ext uri="{BB962C8B-B14F-4D97-AF65-F5344CB8AC3E}">
        <p14:creationId xmlns:p14="http://schemas.microsoft.com/office/powerpoint/2010/main" val="106471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685800"/>
            <a:ext cx="5524500" cy="461665"/>
          </a:xfrm>
          <a:prstGeom prst="rect">
            <a:avLst/>
          </a:prstGeom>
        </p:spPr>
        <p:txBody>
          <a:bodyPr wrap="square">
            <a:spAutoFit/>
          </a:bodyPr>
          <a:lstStyle/>
          <a:p>
            <a:r>
              <a:rPr lang="en-US" sz="2400" b="1" dirty="0"/>
              <a:t>Summary</a:t>
            </a:r>
          </a:p>
        </p:txBody>
      </p:sp>
      <p:sp>
        <p:nvSpPr>
          <p:cNvPr id="6" name="TextBox 5"/>
          <p:cNvSpPr txBox="1"/>
          <p:nvPr/>
        </p:nvSpPr>
        <p:spPr>
          <a:xfrm>
            <a:off x="304800" y="1828800"/>
            <a:ext cx="10515600" cy="369332"/>
          </a:xfrm>
          <a:prstGeom prst="rect">
            <a:avLst/>
          </a:prstGeom>
          <a:noFill/>
        </p:spPr>
        <p:txBody>
          <a:bodyPr wrap="square" rtlCol="0">
            <a:spAutoFit/>
          </a:bodyPr>
          <a:lstStyle/>
          <a:p>
            <a:endParaRPr lang="en-US" dirty="0"/>
          </a:p>
        </p:txBody>
      </p:sp>
      <p:sp>
        <p:nvSpPr>
          <p:cNvPr id="2" name="TextBox 1"/>
          <p:cNvSpPr txBox="1"/>
          <p:nvPr/>
        </p:nvSpPr>
        <p:spPr>
          <a:xfrm>
            <a:off x="324059" y="1147465"/>
            <a:ext cx="10058400"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t>When sample size is low then potential presence of zero-inflation and </a:t>
            </a:r>
            <a:r>
              <a:rPr lang="en-US" sz="2400" dirty="0" err="1"/>
              <a:t>overdispersion</a:t>
            </a:r>
            <a:r>
              <a:rPr lang="en-US" sz="2400" dirty="0"/>
              <a:t> will often cause us to select the wrong model when using the sequential testing scheme.</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a:t>Model selection (among the 4 </a:t>
            </a:r>
            <a:r>
              <a:rPr lang="en-US" sz="2400" dirty="0" err="1"/>
              <a:t>overdispersion</a:t>
            </a:r>
            <a:r>
              <a:rPr lang="en-US" sz="2400" dirty="0"/>
              <a:t> x zero inflation combinations)using AIC will be more </a:t>
            </a:r>
            <a:r>
              <a:rPr lang="en-US" sz="2400" dirty="0" err="1"/>
              <a:t>suc</a:t>
            </a:r>
            <a:r>
              <a:rPr lang="et-EE" sz="2400" dirty="0"/>
              <a:t>c</a:t>
            </a:r>
            <a:r>
              <a:rPr lang="en-US" sz="2400" dirty="0" err="1"/>
              <a:t>essful</a:t>
            </a:r>
            <a:r>
              <a:rPr lang="en-US" sz="2400" dirty="0"/>
              <a:t> in</a:t>
            </a:r>
            <a:r>
              <a:rPr lang="et-EE" sz="2400" dirty="0"/>
              <a:t> </a:t>
            </a:r>
            <a:r>
              <a:rPr lang="et-EE" sz="2400" dirty="0" err="1"/>
              <a:t>identifying</a:t>
            </a:r>
            <a:r>
              <a:rPr lang="et-EE" sz="2400" dirty="0"/>
              <a:t> </a:t>
            </a:r>
            <a:r>
              <a:rPr lang="et-EE" sz="2400" dirty="0" err="1"/>
              <a:t>the</a:t>
            </a:r>
            <a:r>
              <a:rPr lang="et-EE" sz="2400" dirty="0"/>
              <a:t> </a:t>
            </a:r>
            <a:r>
              <a:rPr lang="et-EE" sz="2400" dirty="0" err="1"/>
              <a:t>correct</a:t>
            </a:r>
            <a:r>
              <a:rPr lang="et-EE" sz="2400" dirty="0"/>
              <a:t> </a:t>
            </a:r>
            <a:r>
              <a:rPr lang="et-EE" sz="2400" dirty="0" err="1"/>
              <a:t>model</a:t>
            </a:r>
            <a:r>
              <a:rPr lang="en-US" sz="2400" dirty="0"/>
              <a:t> </a:t>
            </a:r>
            <a:r>
              <a:rPr lang="et-EE" sz="2400" dirty="0" err="1"/>
              <a:t>but</a:t>
            </a:r>
            <a:r>
              <a:rPr lang="et-EE" sz="2400" dirty="0"/>
              <a:t> </a:t>
            </a:r>
            <a:r>
              <a:rPr lang="et-EE" sz="2400" dirty="0" err="1"/>
              <a:t>paradoxically</a:t>
            </a:r>
            <a:r>
              <a:rPr lang="et-EE" sz="2400" dirty="0"/>
              <a:t> </a:t>
            </a:r>
            <a:r>
              <a:rPr lang="et-EE" sz="2400" dirty="0" err="1"/>
              <a:t>the</a:t>
            </a:r>
            <a:r>
              <a:rPr lang="et-EE" sz="2400" dirty="0"/>
              <a:t> </a:t>
            </a:r>
            <a:r>
              <a:rPr lang="et-EE" sz="2400" dirty="0" err="1"/>
              <a:t>type</a:t>
            </a:r>
            <a:r>
              <a:rPr lang="et-EE" sz="2400" dirty="0"/>
              <a:t> I </a:t>
            </a:r>
            <a:r>
              <a:rPr lang="et-EE" sz="2400" dirty="0" err="1"/>
              <a:t>errors</a:t>
            </a:r>
            <a:r>
              <a:rPr lang="et-EE" sz="2400" dirty="0"/>
              <a:t> are </a:t>
            </a:r>
            <a:r>
              <a:rPr lang="et-EE" sz="2400" dirty="0" err="1"/>
              <a:t>more</a:t>
            </a:r>
            <a:r>
              <a:rPr lang="et-EE" sz="2400" dirty="0"/>
              <a:t> </a:t>
            </a:r>
            <a:r>
              <a:rPr lang="et-EE" sz="2400" dirty="0" err="1"/>
              <a:t>frequent</a:t>
            </a:r>
            <a:r>
              <a:rPr lang="et-EE" sz="2400" dirty="0"/>
              <a:t> (</a:t>
            </a:r>
            <a:r>
              <a:rPr lang="et-EE" sz="2400" dirty="0" err="1"/>
              <a:t>i.e</a:t>
            </a:r>
            <a:r>
              <a:rPr lang="et-EE" sz="2400" dirty="0"/>
              <a:t> </a:t>
            </a:r>
            <a:r>
              <a:rPr lang="et-EE" sz="2400" dirty="0" err="1"/>
              <a:t>when</a:t>
            </a:r>
            <a:r>
              <a:rPr lang="et-EE" sz="2400" dirty="0"/>
              <a:t> </a:t>
            </a:r>
            <a:r>
              <a:rPr lang="et-EE" sz="2400" dirty="0" err="1"/>
              <a:t>we</a:t>
            </a:r>
            <a:r>
              <a:rPr lang="et-EE" sz="2400" dirty="0"/>
              <a:t> </a:t>
            </a:r>
            <a:r>
              <a:rPr lang="et-EE" sz="2400" dirty="0" err="1"/>
              <a:t>use</a:t>
            </a:r>
            <a:r>
              <a:rPr lang="et-EE" sz="2400" dirty="0"/>
              <a:t> </a:t>
            </a:r>
            <a:r>
              <a:rPr lang="et-EE" sz="2400" dirty="0" err="1"/>
              <a:t>AIC</a:t>
            </a:r>
            <a:r>
              <a:rPr lang="et-EE" sz="2400" dirty="0"/>
              <a:t> </a:t>
            </a:r>
            <a:r>
              <a:rPr lang="et-EE" sz="2400" dirty="0" err="1"/>
              <a:t>for</a:t>
            </a:r>
            <a:r>
              <a:rPr lang="et-EE" sz="2400" dirty="0"/>
              <a:t> </a:t>
            </a:r>
            <a:r>
              <a:rPr lang="et-EE" sz="2400" dirty="0" err="1"/>
              <a:t>model</a:t>
            </a:r>
            <a:r>
              <a:rPr lang="et-EE" sz="2400" dirty="0"/>
              <a:t> </a:t>
            </a:r>
            <a:r>
              <a:rPr lang="et-EE" sz="2400" dirty="0" err="1"/>
              <a:t>selection</a:t>
            </a:r>
            <a:r>
              <a:rPr lang="et-EE" sz="2400" dirty="0"/>
              <a:t> </a:t>
            </a:r>
            <a:r>
              <a:rPr lang="et-EE" sz="2400" dirty="0" err="1"/>
              <a:t>we</a:t>
            </a:r>
            <a:r>
              <a:rPr lang="et-EE" sz="2400" dirty="0"/>
              <a:t> </a:t>
            </a:r>
            <a:r>
              <a:rPr lang="et-EE" sz="2400" dirty="0" err="1"/>
              <a:t>actually</a:t>
            </a:r>
            <a:r>
              <a:rPr lang="et-EE" sz="2400" dirty="0"/>
              <a:t> </a:t>
            </a:r>
            <a:r>
              <a:rPr lang="et-EE" sz="2400" dirty="0" err="1"/>
              <a:t>get</a:t>
            </a:r>
            <a:r>
              <a:rPr lang="et-EE" sz="2400" dirty="0"/>
              <a:t> </a:t>
            </a:r>
            <a:r>
              <a:rPr lang="et-EE" sz="2400" dirty="0" err="1"/>
              <a:t>false</a:t>
            </a:r>
            <a:r>
              <a:rPr lang="et-EE" sz="2400" dirty="0"/>
              <a:t> </a:t>
            </a:r>
            <a:r>
              <a:rPr lang="et-EE" sz="2400" dirty="0" err="1"/>
              <a:t>significance</a:t>
            </a:r>
            <a:r>
              <a:rPr lang="et-EE" sz="2400" dirty="0"/>
              <a:t> of </a:t>
            </a:r>
            <a:r>
              <a:rPr lang="et-EE" sz="2400" dirty="0" err="1"/>
              <a:t>predictors</a:t>
            </a:r>
            <a:r>
              <a:rPr lang="et-EE" sz="2400" dirty="0"/>
              <a:t> </a:t>
            </a:r>
            <a:r>
              <a:rPr lang="et-EE" sz="2400" dirty="0" err="1"/>
              <a:t>more</a:t>
            </a:r>
            <a:r>
              <a:rPr lang="et-EE" sz="2400" dirty="0"/>
              <a:t> </a:t>
            </a:r>
            <a:r>
              <a:rPr lang="et-EE" sz="2400" dirty="0" err="1"/>
              <a:t>often</a:t>
            </a:r>
            <a:r>
              <a:rPr lang="et-EE" sz="2400" dirty="0"/>
              <a:t> </a:t>
            </a:r>
            <a:r>
              <a:rPr lang="et-EE" sz="2400" dirty="0" err="1"/>
              <a:t>than</a:t>
            </a:r>
            <a:r>
              <a:rPr lang="et-EE" sz="2400" dirty="0"/>
              <a:t> </a:t>
            </a:r>
            <a:r>
              <a:rPr lang="et-EE" sz="2400" dirty="0" err="1"/>
              <a:t>when</a:t>
            </a:r>
            <a:r>
              <a:rPr lang="et-EE" sz="2400" dirty="0"/>
              <a:t> </a:t>
            </a:r>
            <a:r>
              <a:rPr lang="et-EE" sz="2400" dirty="0" err="1"/>
              <a:t>using</a:t>
            </a:r>
            <a:r>
              <a:rPr lang="et-EE" sz="2400" dirty="0"/>
              <a:t> </a:t>
            </a:r>
            <a:r>
              <a:rPr lang="et-EE" sz="2400" dirty="0" err="1"/>
              <a:t>the</a:t>
            </a:r>
            <a:r>
              <a:rPr lang="et-EE" sz="2400" dirty="0"/>
              <a:t> </a:t>
            </a:r>
            <a:r>
              <a:rPr lang="et-EE" sz="2400" dirty="0" err="1"/>
              <a:t>sequential</a:t>
            </a:r>
            <a:r>
              <a:rPr lang="et-EE" sz="2400" dirty="0"/>
              <a:t> </a:t>
            </a:r>
            <a:r>
              <a:rPr lang="et-EE" sz="2400" dirty="0" err="1"/>
              <a:t>testing</a:t>
            </a:r>
            <a:r>
              <a:rPr lang="et-EE" sz="2400" dirty="0"/>
              <a:t> instead of </a:t>
            </a:r>
            <a:r>
              <a:rPr lang="et-EE" sz="2400" dirty="0" err="1"/>
              <a:t>AIC</a:t>
            </a:r>
            <a:r>
              <a:rPr lang="et-EE" sz="2400" dirty="0"/>
              <a:t>)</a:t>
            </a:r>
          </a:p>
          <a:p>
            <a:pPr marL="285750" indent="-285750">
              <a:buFont typeface="Arial" panose="020B0604020202020204" pitchFamily="34" charset="0"/>
              <a:buChar char="•"/>
            </a:pPr>
            <a:endParaRPr lang="et-EE" sz="800" dirty="0"/>
          </a:p>
          <a:p>
            <a:pPr marL="285750" indent="-285750">
              <a:buFont typeface="Arial" panose="020B0604020202020204" pitchFamily="34" charset="0"/>
              <a:buChar char="•"/>
            </a:pPr>
            <a:r>
              <a:rPr lang="et-EE" sz="2400" dirty="0" err="1"/>
              <a:t>Overall</a:t>
            </a:r>
            <a:r>
              <a:rPr lang="et-EE" sz="2400" dirty="0"/>
              <a:t> </a:t>
            </a:r>
            <a:r>
              <a:rPr lang="et-EE" sz="2400" dirty="0" err="1"/>
              <a:t>the</a:t>
            </a:r>
            <a:r>
              <a:rPr lang="et-EE" sz="2400" dirty="0"/>
              <a:t> </a:t>
            </a:r>
            <a:r>
              <a:rPr lang="et-EE" sz="2400" dirty="0" err="1"/>
              <a:t>situation</a:t>
            </a:r>
            <a:r>
              <a:rPr lang="et-EE" sz="2400" dirty="0"/>
              <a:t> </a:t>
            </a:r>
            <a:r>
              <a:rPr lang="et-EE" sz="2400" dirty="0" err="1"/>
              <a:t>is</a:t>
            </a:r>
            <a:r>
              <a:rPr lang="et-EE" sz="2400" dirty="0"/>
              <a:t> </a:t>
            </a:r>
            <a:r>
              <a:rPr lang="et-EE" sz="2400" dirty="0" err="1"/>
              <a:t>not</a:t>
            </a:r>
            <a:r>
              <a:rPr lang="et-EE" sz="2400" dirty="0"/>
              <a:t> </a:t>
            </a:r>
            <a:r>
              <a:rPr lang="et-EE" sz="2400" dirty="0" err="1"/>
              <a:t>that</a:t>
            </a:r>
            <a:r>
              <a:rPr lang="et-EE" sz="2400" dirty="0"/>
              <a:t> </a:t>
            </a:r>
            <a:r>
              <a:rPr lang="et-EE" sz="2400" dirty="0" err="1"/>
              <a:t>bad</a:t>
            </a:r>
            <a:r>
              <a:rPr lang="et-EE" sz="2400" dirty="0"/>
              <a:t>. </a:t>
            </a:r>
          </a:p>
          <a:p>
            <a:pPr marL="285750" indent="-285750">
              <a:buFont typeface="Arial" panose="020B0604020202020204" pitchFamily="34" charset="0"/>
              <a:buChar char="•"/>
            </a:pPr>
            <a:endParaRPr lang="et-EE" sz="800" dirty="0"/>
          </a:p>
          <a:p>
            <a:pPr marL="285750" indent="-285750">
              <a:buFont typeface="Arial" panose="020B0604020202020204" pitchFamily="34" charset="0"/>
              <a:buChar char="•"/>
            </a:pPr>
            <a:r>
              <a:rPr lang="et-EE" sz="2400" dirty="0" err="1"/>
              <a:t>When</a:t>
            </a:r>
            <a:r>
              <a:rPr lang="et-EE" sz="2400" dirty="0"/>
              <a:t> </a:t>
            </a:r>
            <a:r>
              <a:rPr lang="et-EE" sz="2400" dirty="0" err="1"/>
              <a:t>using</a:t>
            </a:r>
            <a:r>
              <a:rPr lang="et-EE" sz="2400" dirty="0"/>
              <a:t> a </a:t>
            </a:r>
            <a:r>
              <a:rPr lang="et-EE" sz="2400" dirty="0" err="1"/>
              <a:t>ZINB</a:t>
            </a:r>
            <a:r>
              <a:rPr lang="et-EE" sz="2400" dirty="0"/>
              <a:t> </a:t>
            </a:r>
            <a:r>
              <a:rPr lang="et-EE" sz="2400" dirty="0" err="1"/>
              <a:t>model</a:t>
            </a:r>
            <a:r>
              <a:rPr lang="et-EE" sz="2400" dirty="0"/>
              <a:t> </a:t>
            </a:r>
            <a:r>
              <a:rPr lang="et-EE" sz="2400" dirty="0" err="1"/>
              <a:t>we</a:t>
            </a:r>
            <a:r>
              <a:rPr lang="et-EE" sz="2400" dirty="0"/>
              <a:t> </a:t>
            </a:r>
            <a:r>
              <a:rPr lang="et-EE" sz="2400" dirty="0" err="1"/>
              <a:t>have</a:t>
            </a:r>
            <a:r>
              <a:rPr lang="et-EE" sz="2400" dirty="0"/>
              <a:t> </a:t>
            </a:r>
            <a:r>
              <a:rPr lang="et-EE" sz="2400" dirty="0" err="1"/>
              <a:t>lower</a:t>
            </a:r>
            <a:r>
              <a:rPr lang="et-EE" sz="2400" dirty="0"/>
              <a:t> </a:t>
            </a:r>
            <a:r>
              <a:rPr lang="et-EE" sz="2400" dirty="0" err="1"/>
              <a:t>power</a:t>
            </a:r>
            <a:r>
              <a:rPr lang="et-EE" sz="2400" dirty="0"/>
              <a:t> </a:t>
            </a:r>
            <a:r>
              <a:rPr lang="et-EE" sz="2400" dirty="0" err="1"/>
              <a:t>but</a:t>
            </a:r>
            <a:r>
              <a:rPr lang="et-EE" sz="2400" dirty="0"/>
              <a:t> </a:t>
            </a:r>
            <a:r>
              <a:rPr lang="et-EE" sz="2400" dirty="0" err="1"/>
              <a:t>we</a:t>
            </a:r>
            <a:r>
              <a:rPr lang="et-EE" sz="2400" dirty="0"/>
              <a:t> are </a:t>
            </a:r>
            <a:r>
              <a:rPr lang="et-EE" sz="2400" dirty="0" err="1"/>
              <a:t>more</a:t>
            </a:r>
            <a:r>
              <a:rPr lang="et-EE" sz="2400" dirty="0"/>
              <a:t> </a:t>
            </a:r>
            <a:r>
              <a:rPr lang="et-EE" sz="2400" dirty="0" err="1"/>
              <a:t>protected</a:t>
            </a:r>
            <a:r>
              <a:rPr lang="et-EE" sz="2400" dirty="0"/>
              <a:t> </a:t>
            </a:r>
            <a:r>
              <a:rPr lang="et-EE" sz="2400" dirty="0" err="1"/>
              <a:t>from</a:t>
            </a:r>
            <a:r>
              <a:rPr lang="et-EE" sz="2400" dirty="0"/>
              <a:t> </a:t>
            </a:r>
            <a:r>
              <a:rPr lang="et-EE" sz="2400" dirty="0" err="1"/>
              <a:t>false</a:t>
            </a:r>
            <a:r>
              <a:rPr lang="et-EE" sz="2400" dirty="0"/>
              <a:t> </a:t>
            </a:r>
            <a:r>
              <a:rPr lang="et-EE" sz="2400" dirty="0" err="1"/>
              <a:t>significance</a:t>
            </a:r>
            <a:r>
              <a:rPr lang="et-EE" sz="2400" dirty="0"/>
              <a:t>. </a:t>
            </a:r>
            <a:endParaRPr lang="en-US" sz="2400" dirty="0"/>
          </a:p>
        </p:txBody>
      </p:sp>
    </p:spTree>
    <p:extLst>
      <p:ext uri="{BB962C8B-B14F-4D97-AF65-F5344CB8AC3E}">
        <p14:creationId xmlns:p14="http://schemas.microsoft.com/office/powerpoint/2010/main" val="42122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BDD849-0C87-433F-AC30-D641EF5826B6}"/>
              </a:ext>
            </a:extLst>
          </p:cNvPr>
          <p:cNvSpPr>
            <a:spLocks noGrp="1"/>
          </p:cNvSpPr>
          <p:nvPr>
            <p:ph type="body" sz="quarter" idx="10"/>
          </p:nvPr>
        </p:nvSpPr>
        <p:spPr/>
        <p:txBody>
          <a:bodyPr/>
          <a:lstStyle/>
          <a:p>
            <a:pPr marL="0" indent="0">
              <a:buNone/>
            </a:pPr>
            <a:r>
              <a:rPr lang="en-US" noProof="0" dirty="0"/>
              <a:t>Thank you for the attention!</a:t>
            </a:r>
          </a:p>
        </p:txBody>
      </p:sp>
      <p:sp>
        <p:nvSpPr>
          <p:cNvPr id="2" name="Slide Number Placeholder 1">
            <a:extLst>
              <a:ext uri="{FF2B5EF4-FFF2-40B4-BE49-F238E27FC236}">
                <a16:creationId xmlns:a16="http://schemas.microsoft.com/office/drawing/2014/main" id="{A802E652-9FE7-4EE8-A48C-72AEA7FCD9A2}"/>
              </a:ext>
            </a:extLst>
          </p:cNvPr>
          <p:cNvSpPr>
            <a:spLocks noGrp="1"/>
          </p:cNvSpPr>
          <p:nvPr>
            <p:ph type="sldNum" sz="quarter" idx="4"/>
          </p:nvPr>
        </p:nvSpPr>
        <p:spPr/>
        <p:txBody>
          <a:bodyPr/>
          <a:lstStyle/>
          <a:p>
            <a:pPr>
              <a:defRPr/>
            </a:pPr>
            <a:endParaRPr lang="en-US"/>
          </a:p>
        </p:txBody>
      </p:sp>
    </p:spTree>
    <p:extLst>
      <p:ext uri="{BB962C8B-B14F-4D97-AF65-F5344CB8AC3E}">
        <p14:creationId xmlns:p14="http://schemas.microsoft.com/office/powerpoint/2010/main" val="2182031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133975" y="500872"/>
            <a:ext cx="7362825" cy="4556903"/>
          </a:xfrm>
          <a:prstGeom prst="rect">
            <a:avLst/>
          </a:prstGeom>
        </p:spPr>
      </p:pic>
      <p:sp>
        <p:nvSpPr>
          <p:cNvPr id="5" name="Rectangle 4"/>
          <p:cNvSpPr/>
          <p:nvPr/>
        </p:nvSpPr>
        <p:spPr>
          <a:xfrm>
            <a:off x="342900" y="969272"/>
            <a:ext cx="7734300" cy="461665"/>
          </a:xfrm>
          <a:prstGeom prst="rect">
            <a:avLst/>
          </a:prstGeom>
        </p:spPr>
        <p:txBody>
          <a:bodyPr wrap="square">
            <a:spAutoFit/>
          </a:bodyPr>
          <a:lstStyle/>
          <a:p>
            <a:r>
              <a:rPr lang="en-US" sz="2400" b="1" dirty="0"/>
              <a:t>Basics 1: </a:t>
            </a:r>
            <a:r>
              <a:rPr lang="en-US" sz="2400" b="1" dirty="0" err="1"/>
              <a:t>OLS</a:t>
            </a:r>
            <a:endParaRPr lang="en-US" sz="2400" b="1" dirty="0"/>
          </a:p>
        </p:txBody>
      </p:sp>
      <p:sp>
        <p:nvSpPr>
          <p:cNvPr id="6" name="TextBox 5"/>
          <p:cNvSpPr txBox="1"/>
          <p:nvPr/>
        </p:nvSpPr>
        <p:spPr>
          <a:xfrm>
            <a:off x="342900" y="1371600"/>
            <a:ext cx="4691392" cy="7109639"/>
          </a:xfrm>
          <a:prstGeom prst="rect">
            <a:avLst/>
          </a:prstGeom>
          <a:noFill/>
        </p:spPr>
        <p:txBody>
          <a:bodyPr wrap="square" rtlCol="0">
            <a:spAutoFit/>
          </a:bodyPr>
          <a:lstStyle/>
          <a:p>
            <a:endParaRPr lang="en-US" sz="2400" dirty="0"/>
          </a:p>
          <a:p>
            <a:r>
              <a:rPr lang="en-US" sz="2400" dirty="0"/>
              <a:t>When we fit an ordinary (multiple) regression model then we estimate the mean (but also the variance)</a:t>
            </a:r>
          </a:p>
          <a:p>
            <a:endParaRPr lang="en-US" sz="2400" dirty="0"/>
          </a:p>
          <a:p>
            <a:r>
              <a:rPr lang="en-US" sz="2400" dirty="0"/>
              <a:t>Variance is not connected to the mean (Normal distribution has separate parameters for mean and variance)</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5410200"/>
            <a:ext cx="4838095" cy="361905"/>
          </a:xfrm>
          <a:prstGeom prst="rect">
            <a:avLst/>
          </a:prstGeom>
        </p:spPr>
      </p:pic>
    </p:spTree>
    <p:extLst>
      <p:ext uri="{BB962C8B-B14F-4D97-AF65-F5344CB8AC3E}">
        <p14:creationId xmlns:p14="http://schemas.microsoft.com/office/powerpoint/2010/main" val="283729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 y="969272"/>
            <a:ext cx="7734300" cy="461665"/>
          </a:xfrm>
          <a:prstGeom prst="rect">
            <a:avLst/>
          </a:prstGeom>
        </p:spPr>
        <p:txBody>
          <a:bodyPr wrap="square">
            <a:spAutoFit/>
          </a:bodyPr>
          <a:lstStyle/>
          <a:p>
            <a:r>
              <a:rPr lang="en-US" sz="2400" b="1" dirty="0"/>
              <a:t>Basics 2: </a:t>
            </a:r>
            <a:r>
              <a:rPr lang="en-US" sz="2400" b="1" dirty="0" err="1"/>
              <a:t>OLS</a:t>
            </a:r>
            <a:r>
              <a:rPr lang="en-US" sz="2400" b="1" dirty="0"/>
              <a:t> visual</a:t>
            </a:r>
          </a:p>
        </p:txBody>
      </p:sp>
      <p:sp>
        <p:nvSpPr>
          <p:cNvPr id="6" name="TextBox 5"/>
          <p:cNvSpPr txBox="1"/>
          <p:nvPr/>
        </p:nvSpPr>
        <p:spPr>
          <a:xfrm>
            <a:off x="342900" y="1371600"/>
            <a:ext cx="4691392" cy="6001643"/>
          </a:xfrm>
          <a:prstGeom prst="rect">
            <a:avLst/>
          </a:prstGeom>
          <a:noFill/>
        </p:spPr>
        <p:txBody>
          <a:bodyPr wrap="square" rtlCol="0">
            <a:spAutoFit/>
          </a:bodyPr>
          <a:lstStyle/>
          <a:p>
            <a:r>
              <a:rPr lang="en-US" sz="2400" dirty="0"/>
              <a:t>So we expect that the residual variation does not change with mean</a:t>
            </a:r>
          </a:p>
          <a:p>
            <a:endParaRPr lang="en-US" sz="2400" dirty="0"/>
          </a:p>
          <a:p>
            <a:endParaRPr lang="en-US" sz="2400" dirty="0"/>
          </a:p>
          <a:p>
            <a:r>
              <a:rPr lang="en-US" sz="2400" dirty="0"/>
              <a:t>And even when we have </a:t>
            </a:r>
            <a:r>
              <a:rPr lang="en-US" sz="2400" dirty="0" err="1"/>
              <a:t>heteroskedasticity</a:t>
            </a:r>
            <a:r>
              <a:rPr lang="en-US" sz="2400" dirty="0"/>
              <a:t> a transformation will usually normalize the residuals </a:t>
            </a:r>
          </a:p>
          <a:p>
            <a:endParaRPr lang="en-US" sz="2400" dirty="0"/>
          </a:p>
          <a:p>
            <a:endParaRPr lang="en-US" sz="2400" dirty="0"/>
          </a:p>
          <a:p>
            <a:endParaRPr lang="en-US" sz="2400" dirty="0"/>
          </a:p>
          <a:p>
            <a:endParaRPr lang="en-US" sz="2400" dirty="0"/>
          </a:p>
          <a:p>
            <a:endParaRPr lang="en-US" sz="2400" dirty="0"/>
          </a:p>
          <a:p>
            <a:r>
              <a:rPr lang="en-US" sz="2400" dirty="0"/>
              <a:t>  </a:t>
            </a:r>
          </a:p>
        </p:txBody>
      </p:sp>
      <p:pic>
        <p:nvPicPr>
          <p:cNvPr id="8" name="Picture 7"/>
          <p:cNvPicPr>
            <a:picLocks noChangeAspect="1"/>
          </p:cNvPicPr>
          <p:nvPr/>
        </p:nvPicPr>
        <p:blipFill>
          <a:blip r:embed="rId2"/>
          <a:stretch>
            <a:fillRect/>
          </a:stretch>
        </p:blipFill>
        <p:spPr>
          <a:xfrm>
            <a:off x="5410200" y="533400"/>
            <a:ext cx="5693422" cy="5684442"/>
          </a:xfrm>
          <a:prstGeom prst="rect">
            <a:avLst/>
          </a:prstGeom>
        </p:spPr>
      </p:pic>
    </p:spTree>
    <p:extLst>
      <p:ext uri="{BB962C8B-B14F-4D97-AF65-F5344CB8AC3E}">
        <p14:creationId xmlns:p14="http://schemas.microsoft.com/office/powerpoint/2010/main" val="227658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051073" y="186526"/>
            <a:ext cx="5789317" cy="5780186"/>
          </a:xfrm>
          <a:prstGeom prst="rect">
            <a:avLst/>
          </a:prstGeom>
        </p:spPr>
      </p:pic>
      <p:sp>
        <p:nvSpPr>
          <p:cNvPr id="5" name="Rectangle 4"/>
          <p:cNvSpPr/>
          <p:nvPr/>
        </p:nvSpPr>
        <p:spPr>
          <a:xfrm>
            <a:off x="342900" y="1077530"/>
            <a:ext cx="7734300" cy="461665"/>
          </a:xfrm>
          <a:prstGeom prst="rect">
            <a:avLst/>
          </a:prstGeom>
        </p:spPr>
        <p:txBody>
          <a:bodyPr wrap="square">
            <a:spAutoFit/>
          </a:bodyPr>
          <a:lstStyle/>
          <a:p>
            <a:r>
              <a:rPr lang="et-EE" sz="2400" b="1" err="1"/>
              <a:t>Basics</a:t>
            </a:r>
            <a:r>
              <a:rPr lang="et-EE" sz="2400" b="1"/>
              <a:t> 3: </a:t>
            </a:r>
            <a:r>
              <a:rPr lang="et-EE" sz="2400" b="1" err="1"/>
              <a:t>Poisson</a:t>
            </a:r>
            <a:r>
              <a:rPr lang="et-EE" sz="2400" b="1"/>
              <a:t> </a:t>
            </a:r>
            <a:r>
              <a:rPr lang="et-EE" sz="2400" b="1" err="1"/>
              <a:t>distribution</a:t>
            </a:r>
            <a:endParaRPr lang="et-EE" sz="2400" b="1"/>
          </a:p>
        </p:txBody>
      </p:sp>
      <p:sp>
        <p:nvSpPr>
          <p:cNvPr id="6" name="TextBox 5"/>
          <p:cNvSpPr txBox="1"/>
          <p:nvPr/>
        </p:nvSpPr>
        <p:spPr>
          <a:xfrm>
            <a:off x="342900" y="1371600"/>
            <a:ext cx="4691392" cy="2308324"/>
          </a:xfrm>
          <a:prstGeom prst="rect">
            <a:avLst/>
          </a:prstGeom>
          <a:noFill/>
        </p:spPr>
        <p:txBody>
          <a:bodyPr wrap="square" rtlCol="0">
            <a:spAutoFit/>
          </a:bodyPr>
          <a:lstStyle/>
          <a:p>
            <a:endParaRPr lang="et-EE" sz="2400"/>
          </a:p>
          <a:p>
            <a:endParaRPr lang="et-EE" sz="2400"/>
          </a:p>
          <a:p>
            <a:endParaRPr lang="et-EE" sz="2400"/>
          </a:p>
          <a:p>
            <a:endParaRPr lang="et-EE" sz="2400"/>
          </a:p>
          <a:p>
            <a:endParaRPr lang="et-EE" sz="2400"/>
          </a:p>
          <a:p>
            <a:r>
              <a:rPr lang="et-EE" sz="2400"/>
              <a:t>  </a:t>
            </a:r>
            <a:endParaRPr lang="en-US" sz="2400"/>
          </a:p>
        </p:txBody>
      </p:sp>
      <p:sp>
        <p:nvSpPr>
          <p:cNvPr id="11" name="TextBox 10"/>
          <p:cNvSpPr txBox="1"/>
          <p:nvPr/>
        </p:nvSpPr>
        <p:spPr>
          <a:xfrm>
            <a:off x="342900" y="1371600"/>
            <a:ext cx="4691392" cy="3785652"/>
          </a:xfrm>
          <a:prstGeom prst="rect">
            <a:avLst/>
          </a:prstGeom>
          <a:noFill/>
        </p:spPr>
        <p:txBody>
          <a:bodyPr wrap="square" rtlCol="0">
            <a:spAutoFit/>
          </a:bodyPr>
          <a:lstStyle/>
          <a:p>
            <a:endParaRPr lang="et-EE" sz="2400"/>
          </a:p>
          <a:p>
            <a:r>
              <a:rPr lang="et-EE" sz="2400" err="1"/>
              <a:t>Poisson</a:t>
            </a:r>
            <a:r>
              <a:rPr lang="et-EE" sz="2400"/>
              <a:t> </a:t>
            </a:r>
            <a:r>
              <a:rPr lang="et-EE" sz="2400" err="1"/>
              <a:t>distribution</a:t>
            </a:r>
            <a:r>
              <a:rPr lang="et-EE" sz="2400"/>
              <a:t> </a:t>
            </a:r>
            <a:r>
              <a:rPr lang="et-EE" sz="2400" err="1"/>
              <a:t>only</a:t>
            </a:r>
            <a:r>
              <a:rPr lang="et-EE" sz="2400"/>
              <a:t> </a:t>
            </a:r>
            <a:r>
              <a:rPr lang="et-EE" sz="2400" err="1"/>
              <a:t>has</a:t>
            </a:r>
            <a:r>
              <a:rPr lang="et-EE" sz="2400"/>
              <a:t> 1 </a:t>
            </a:r>
            <a:r>
              <a:rPr lang="et-EE" sz="2400" err="1"/>
              <a:t>parameter</a:t>
            </a:r>
            <a:r>
              <a:rPr lang="et-EE" sz="2400"/>
              <a:t> so </a:t>
            </a:r>
            <a:r>
              <a:rPr lang="et-EE" sz="2400" err="1"/>
              <a:t>mean</a:t>
            </a:r>
            <a:r>
              <a:rPr lang="et-EE" sz="2400"/>
              <a:t> and </a:t>
            </a:r>
            <a:r>
              <a:rPr lang="et-EE" sz="2400" err="1"/>
              <a:t>variance</a:t>
            </a:r>
            <a:r>
              <a:rPr lang="et-EE" sz="2400"/>
              <a:t> </a:t>
            </a:r>
            <a:r>
              <a:rPr lang="et-EE" sz="2400" err="1"/>
              <a:t>both</a:t>
            </a:r>
            <a:r>
              <a:rPr lang="et-EE" sz="2400"/>
              <a:t> </a:t>
            </a:r>
            <a:r>
              <a:rPr lang="et-EE" sz="2400" err="1"/>
              <a:t>depend</a:t>
            </a:r>
            <a:r>
              <a:rPr lang="et-EE" sz="2400"/>
              <a:t> on </a:t>
            </a:r>
            <a:r>
              <a:rPr lang="et-EE" sz="2400" err="1"/>
              <a:t>it</a:t>
            </a:r>
            <a:endParaRPr lang="et-EE" sz="2400"/>
          </a:p>
          <a:p>
            <a:endParaRPr lang="et-EE" sz="2400"/>
          </a:p>
          <a:p>
            <a:endParaRPr lang="et-EE" sz="2400"/>
          </a:p>
          <a:p>
            <a:endParaRPr lang="et-EE" sz="2400"/>
          </a:p>
          <a:p>
            <a:endParaRPr lang="et-EE" sz="2400"/>
          </a:p>
          <a:p>
            <a:r>
              <a:rPr lang="et-EE" sz="2400"/>
              <a:t>  </a:t>
            </a:r>
            <a:endParaRPr lang="en-US" sz="2400"/>
          </a:p>
        </p:txBody>
      </p:sp>
      <p:pic>
        <p:nvPicPr>
          <p:cNvPr id="12" name="Picture 11"/>
          <p:cNvPicPr>
            <a:picLocks noChangeAspect="1"/>
          </p:cNvPicPr>
          <p:nvPr/>
        </p:nvPicPr>
        <p:blipFill>
          <a:blip r:embed="rId3"/>
          <a:stretch>
            <a:fillRect/>
          </a:stretch>
        </p:blipFill>
        <p:spPr>
          <a:xfrm>
            <a:off x="658259" y="4419600"/>
            <a:ext cx="4686300" cy="173355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5966712"/>
            <a:ext cx="4742857" cy="704762"/>
          </a:xfrm>
          <a:prstGeom prst="rect">
            <a:avLst/>
          </a:prstGeom>
        </p:spPr>
      </p:pic>
    </p:spTree>
    <p:extLst>
      <p:ext uri="{BB962C8B-B14F-4D97-AF65-F5344CB8AC3E}">
        <p14:creationId xmlns:p14="http://schemas.microsoft.com/office/powerpoint/2010/main" val="58556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6195611" y="533400"/>
            <a:ext cx="5843279" cy="5834062"/>
          </a:xfrm>
          <a:prstGeom prst="rect">
            <a:avLst/>
          </a:prstGeom>
        </p:spPr>
      </p:pic>
      <p:sp>
        <p:nvSpPr>
          <p:cNvPr id="4" name="Slide Number Placeholder 3"/>
          <p:cNvSpPr>
            <a:spLocks noGrp="1"/>
          </p:cNvSpPr>
          <p:nvPr>
            <p:ph type="sldNum" sz="quarter" idx="4"/>
          </p:nvPr>
        </p:nvSpPr>
        <p:spPr/>
        <p:txBody>
          <a:bodyPr/>
          <a:lstStyle/>
          <a:p>
            <a:pPr>
              <a:defRPr/>
            </a:pPr>
            <a:fld id="{DADBB38E-37F0-4099-9E14-30415241E9AC}" type="slidenum">
              <a:rPr lang="en-US" smtClean="0"/>
              <a:pPr>
                <a:defRPr/>
              </a:pPr>
              <a:t>6</a:t>
            </a:fld>
            <a:endParaRPr lang="en-US" dirty="0"/>
          </a:p>
        </p:txBody>
      </p:sp>
      <p:sp>
        <p:nvSpPr>
          <p:cNvPr id="5" name="Rectangle 4"/>
          <p:cNvSpPr/>
          <p:nvPr/>
        </p:nvSpPr>
        <p:spPr>
          <a:xfrm>
            <a:off x="342900" y="969272"/>
            <a:ext cx="7734300" cy="461665"/>
          </a:xfrm>
          <a:prstGeom prst="rect">
            <a:avLst/>
          </a:prstGeom>
        </p:spPr>
        <p:txBody>
          <a:bodyPr wrap="square">
            <a:spAutoFit/>
          </a:bodyPr>
          <a:lstStyle/>
          <a:p>
            <a:r>
              <a:rPr lang="en-US" sz="2400" b="1" dirty="0"/>
              <a:t>Detecting </a:t>
            </a:r>
            <a:r>
              <a:rPr lang="en-US" sz="2400" b="1" dirty="0" err="1"/>
              <a:t>overdispersion</a:t>
            </a:r>
            <a:endParaRPr lang="en-US" sz="2400" b="1" dirty="0"/>
          </a:p>
        </p:txBody>
      </p:sp>
      <p:sp>
        <p:nvSpPr>
          <p:cNvPr id="6" name="TextBox 5"/>
          <p:cNvSpPr txBox="1"/>
          <p:nvPr/>
        </p:nvSpPr>
        <p:spPr>
          <a:xfrm>
            <a:off x="342900" y="1600706"/>
            <a:ext cx="4691392" cy="3416320"/>
          </a:xfrm>
          <a:prstGeom prst="rect">
            <a:avLst/>
          </a:prstGeom>
          <a:noFill/>
        </p:spPr>
        <p:txBody>
          <a:bodyPr wrap="square" rtlCol="0">
            <a:spAutoFit/>
          </a:bodyPr>
          <a:lstStyle/>
          <a:p>
            <a:r>
              <a:rPr lang="en-US" sz="2400" dirty="0"/>
              <a:t>Sometimes </a:t>
            </a:r>
            <a:r>
              <a:rPr lang="en-US" sz="2400" dirty="0" err="1"/>
              <a:t>overdispersion</a:t>
            </a:r>
            <a:r>
              <a:rPr lang="en-US" sz="2400" dirty="0"/>
              <a:t> is obvious straight from the data</a:t>
            </a:r>
          </a:p>
          <a:p>
            <a:endParaRPr lang="en-US" sz="2400" dirty="0"/>
          </a:p>
          <a:p>
            <a:endParaRPr lang="en-US" sz="2400" dirty="0"/>
          </a:p>
          <a:p>
            <a:endParaRPr lang="en-US" sz="2400" dirty="0"/>
          </a:p>
          <a:p>
            <a:endParaRPr lang="en-US" sz="2400" dirty="0"/>
          </a:p>
          <a:p>
            <a:endParaRPr lang="en-US" sz="2400" dirty="0"/>
          </a:p>
          <a:p>
            <a:endParaRPr lang="en-US" sz="2400" dirty="0"/>
          </a:p>
        </p:txBody>
      </p:sp>
      <p:pic>
        <p:nvPicPr>
          <p:cNvPr id="13" name="Picture 12"/>
          <p:cNvPicPr>
            <a:picLocks noChangeAspect="1"/>
          </p:cNvPicPr>
          <p:nvPr/>
        </p:nvPicPr>
        <p:blipFill>
          <a:blip r:embed="rId3"/>
          <a:stretch>
            <a:fillRect/>
          </a:stretch>
        </p:blipFill>
        <p:spPr>
          <a:xfrm>
            <a:off x="152400" y="3736758"/>
            <a:ext cx="6349501" cy="2800473"/>
          </a:xfrm>
          <a:prstGeom prst="rect">
            <a:avLst/>
          </a:prstGeom>
        </p:spPr>
      </p:pic>
    </p:spTree>
    <p:extLst>
      <p:ext uri="{BB962C8B-B14F-4D97-AF65-F5344CB8AC3E}">
        <p14:creationId xmlns:p14="http://schemas.microsoft.com/office/powerpoint/2010/main" val="45374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DADBB38E-37F0-4099-9E14-30415241E9AC}" type="slidenum">
              <a:rPr lang="en-US" smtClean="0"/>
              <a:pPr>
                <a:defRPr/>
              </a:pPr>
              <a:t>7</a:t>
            </a:fld>
            <a:endParaRPr lang="en-US" dirty="0"/>
          </a:p>
        </p:txBody>
      </p:sp>
      <p:sp>
        <p:nvSpPr>
          <p:cNvPr id="5" name="Rectangle 4"/>
          <p:cNvSpPr/>
          <p:nvPr/>
        </p:nvSpPr>
        <p:spPr>
          <a:xfrm>
            <a:off x="342900" y="969272"/>
            <a:ext cx="7734300" cy="461665"/>
          </a:xfrm>
          <a:prstGeom prst="rect">
            <a:avLst/>
          </a:prstGeom>
        </p:spPr>
        <p:txBody>
          <a:bodyPr wrap="square">
            <a:spAutoFit/>
          </a:bodyPr>
          <a:lstStyle/>
          <a:p>
            <a:r>
              <a:rPr lang="en-US" sz="2400" b="1" dirty="0"/>
              <a:t>Detecting </a:t>
            </a:r>
            <a:r>
              <a:rPr lang="en-US" sz="2400" b="1" dirty="0" err="1"/>
              <a:t>overdispersion</a:t>
            </a:r>
            <a:r>
              <a:rPr lang="en-US" sz="2400" b="1" dirty="0"/>
              <a:t> (2)</a:t>
            </a:r>
          </a:p>
        </p:txBody>
      </p:sp>
      <p:sp>
        <p:nvSpPr>
          <p:cNvPr id="6" name="TextBox 5"/>
          <p:cNvSpPr txBox="1"/>
          <p:nvPr/>
        </p:nvSpPr>
        <p:spPr>
          <a:xfrm>
            <a:off x="342900" y="1600706"/>
            <a:ext cx="4691392" cy="5632311"/>
          </a:xfrm>
          <a:prstGeom prst="rect">
            <a:avLst/>
          </a:prstGeom>
          <a:noFill/>
        </p:spPr>
        <p:txBody>
          <a:bodyPr wrap="square" rtlCol="0">
            <a:spAutoFit/>
          </a:bodyPr>
          <a:lstStyle/>
          <a:p>
            <a:r>
              <a:rPr lang="en-US" sz="2400" dirty="0"/>
              <a:t>Rule of thumb</a:t>
            </a:r>
          </a:p>
          <a:p>
            <a:endParaRPr lang="en-US" sz="2400" dirty="0"/>
          </a:p>
          <a:p>
            <a:r>
              <a:rPr lang="en-US" sz="2400" dirty="0"/>
              <a:t>Residual deviance divided by residual degrees of freedom should be approximately 1</a:t>
            </a:r>
          </a:p>
          <a:p>
            <a:endParaRPr lang="en-US" sz="2400" dirty="0"/>
          </a:p>
          <a:p>
            <a:r>
              <a:rPr lang="en-US" sz="2400" dirty="0"/>
              <a:t>Large ratio indicates </a:t>
            </a:r>
            <a:r>
              <a:rPr lang="en-US" sz="2400" dirty="0" err="1"/>
              <a:t>overdispersion</a:t>
            </a:r>
            <a:endParaRPr lang="en-US" sz="2400" dirty="0"/>
          </a:p>
          <a:p>
            <a:endParaRPr lang="en-US" sz="2400" dirty="0"/>
          </a:p>
          <a:p>
            <a:r>
              <a:rPr lang="en-US" sz="2400" dirty="0"/>
              <a:t>Statistical tests are also an option</a:t>
            </a:r>
          </a:p>
          <a:p>
            <a:endParaRPr lang="en-US" sz="2400" dirty="0"/>
          </a:p>
          <a:p>
            <a:endParaRPr lang="en-US" sz="2400" dirty="0"/>
          </a:p>
        </p:txBody>
      </p:sp>
      <p:pic>
        <p:nvPicPr>
          <p:cNvPr id="2" name="Picture 1"/>
          <p:cNvPicPr>
            <a:picLocks noChangeAspect="1"/>
          </p:cNvPicPr>
          <p:nvPr/>
        </p:nvPicPr>
        <p:blipFill>
          <a:blip r:embed="rId2"/>
          <a:stretch>
            <a:fillRect/>
          </a:stretch>
        </p:blipFill>
        <p:spPr>
          <a:xfrm>
            <a:off x="5410200" y="1403030"/>
            <a:ext cx="6581775" cy="5241517"/>
          </a:xfrm>
          <a:prstGeom prst="rect">
            <a:avLst/>
          </a:prstGeom>
        </p:spPr>
      </p:pic>
    </p:spTree>
    <p:extLst>
      <p:ext uri="{BB962C8B-B14F-4D97-AF65-F5344CB8AC3E}">
        <p14:creationId xmlns:p14="http://schemas.microsoft.com/office/powerpoint/2010/main" val="198471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76800" y="1225749"/>
            <a:ext cx="7058025" cy="5632251"/>
          </a:xfrm>
          <a:prstGeom prst="rect">
            <a:avLst/>
          </a:prstGeom>
        </p:spPr>
      </p:pic>
      <p:sp>
        <p:nvSpPr>
          <p:cNvPr id="4" name="Slide Number Placeholder 3"/>
          <p:cNvSpPr>
            <a:spLocks noGrp="1"/>
          </p:cNvSpPr>
          <p:nvPr>
            <p:ph type="sldNum" sz="quarter" idx="4"/>
          </p:nvPr>
        </p:nvSpPr>
        <p:spPr/>
        <p:txBody>
          <a:bodyPr/>
          <a:lstStyle/>
          <a:p>
            <a:pPr>
              <a:defRPr/>
            </a:pPr>
            <a:endParaRPr lang="en-US" dirty="0"/>
          </a:p>
        </p:txBody>
      </p:sp>
      <p:sp>
        <p:nvSpPr>
          <p:cNvPr id="5" name="Rectangle 4"/>
          <p:cNvSpPr/>
          <p:nvPr/>
        </p:nvSpPr>
        <p:spPr>
          <a:xfrm>
            <a:off x="342900" y="969272"/>
            <a:ext cx="7734300" cy="461665"/>
          </a:xfrm>
          <a:prstGeom prst="rect">
            <a:avLst/>
          </a:prstGeom>
        </p:spPr>
        <p:txBody>
          <a:bodyPr wrap="square">
            <a:spAutoFit/>
          </a:bodyPr>
          <a:lstStyle/>
          <a:p>
            <a:r>
              <a:rPr lang="en-US" sz="2400" b="1" dirty="0"/>
              <a:t>Correcting for </a:t>
            </a:r>
            <a:r>
              <a:rPr lang="en-US" sz="2400" b="1" dirty="0" err="1"/>
              <a:t>overdispersion</a:t>
            </a:r>
            <a:endParaRPr lang="en-US" sz="2400" b="1" dirty="0"/>
          </a:p>
        </p:txBody>
      </p:sp>
      <p:sp>
        <p:nvSpPr>
          <p:cNvPr id="6" name="TextBox 5"/>
          <p:cNvSpPr txBox="1"/>
          <p:nvPr/>
        </p:nvSpPr>
        <p:spPr>
          <a:xfrm>
            <a:off x="342900" y="1600706"/>
            <a:ext cx="4691392" cy="6001643"/>
          </a:xfrm>
          <a:prstGeom prst="rect">
            <a:avLst/>
          </a:prstGeom>
          <a:noFill/>
        </p:spPr>
        <p:txBody>
          <a:bodyPr wrap="square" rtlCol="0">
            <a:spAutoFit/>
          </a:bodyPr>
          <a:lstStyle/>
          <a:p>
            <a:r>
              <a:rPr lang="en-US" sz="2400" dirty="0"/>
              <a:t>Using a quasi family (e.g. </a:t>
            </a:r>
            <a:r>
              <a:rPr lang="en-US" sz="2400" dirty="0" err="1"/>
              <a:t>quasipoisson</a:t>
            </a:r>
            <a:r>
              <a:rPr lang="en-US" sz="2400" dirty="0"/>
              <a:t>) adds an extra variance parameter</a:t>
            </a:r>
          </a:p>
          <a:p>
            <a:endParaRPr lang="en-US" sz="2400" dirty="0"/>
          </a:p>
          <a:p>
            <a:r>
              <a:rPr lang="en-US" sz="2400" dirty="0"/>
              <a:t>Correcting for </a:t>
            </a:r>
            <a:r>
              <a:rPr lang="en-US" sz="2400" dirty="0" err="1"/>
              <a:t>overdispersion</a:t>
            </a:r>
            <a:r>
              <a:rPr lang="en-US" sz="2400" dirty="0"/>
              <a:t> is important because otherwise standard errors of the model parameters are underestimated (i.e. too small p-values will result)</a:t>
            </a:r>
          </a:p>
          <a:p>
            <a:endParaRPr lang="en-US" sz="2400" dirty="0"/>
          </a:p>
          <a:p>
            <a:endParaRPr lang="en-US" sz="2400" dirty="0"/>
          </a:p>
        </p:txBody>
      </p:sp>
    </p:spTree>
    <p:extLst>
      <p:ext uri="{BB962C8B-B14F-4D97-AF65-F5344CB8AC3E}">
        <p14:creationId xmlns:p14="http://schemas.microsoft.com/office/powerpoint/2010/main" val="176272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DADBB38E-37F0-4099-9E14-30415241E9AC}" type="slidenum">
              <a:rPr lang="en-US" smtClean="0"/>
              <a:pPr>
                <a:defRPr/>
              </a:pPr>
              <a:t>9</a:t>
            </a:fld>
            <a:endParaRPr lang="en-US" dirty="0"/>
          </a:p>
        </p:txBody>
      </p:sp>
      <p:sp>
        <p:nvSpPr>
          <p:cNvPr id="5" name="Rectangle 4"/>
          <p:cNvSpPr/>
          <p:nvPr/>
        </p:nvSpPr>
        <p:spPr>
          <a:xfrm>
            <a:off x="342900" y="969272"/>
            <a:ext cx="7734300" cy="461665"/>
          </a:xfrm>
          <a:prstGeom prst="rect">
            <a:avLst/>
          </a:prstGeom>
        </p:spPr>
        <p:txBody>
          <a:bodyPr wrap="square">
            <a:spAutoFit/>
          </a:bodyPr>
          <a:lstStyle/>
          <a:p>
            <a:r>
              <a:rPr lang="en-US" sz="2400" b="1" dirty="0"/>
              <a:t>Correcting for </a:t>
            </a:r>
            <a:r>
              <a:rPr lang="en-US" sz="2400" b="1" dirty="0" err="1"/>
              <a:t>overdispersion</a:t>
            </a:r>
            <a:r>
              <a:rPr lang="en-US" sz="2400" b="1" dirty="0"/>
              <a:t>(2)</a:t>
            </a:r>
          </a:p>
        </p:txBody>
      </p:sp>
      <p:sp>
        <p:nvSpPr>
          <p:cNvPr id="6" name="TextBox 5"/>
          <p:cNvSpPr txBox="1"/>
          <p:nvPr/>
        </p:nvSpPr>
        <p:spPr>
          <a:xfrm>
            <a:off x="342900" y="1600706"/>
            <a:ext cx="4691392" cy="4154984"/>
          </a:xfrm>
          <a:prstGeom prst="rect">
            <a:avLst/>
          </a:prstGeom>
          <a:noFill/>
        </p:spPr>
        <p:txBody>
          <a:bodyPr wrap="square" rtlCol="0">
            <a:spAutoFit/>
          </a:bodyPr>
          <a:lstStyle/>
          <a:p>
            <a:r>
              <a:rPr lang="en-US" sz="2400" dirty="0"/>
              <a:t>Alternative is using a discrete distribution suitable for modelling counts that already has two parameters.</a:t>
            </a:r>
          </a:p>
          <a:p>
            <a:endParaRPr lang="en-US" sz="2400" dirty="0"/>
          </a:p>
          <a:p>
            <a:r>
              <a:rPr lang="en-US" sz="2400" dirty="0"/>
              <a:t>Negative binomial distribution is a frequently used alternative</a:t>
            </a:r>
          </a:p>
          <a:p>
            <a:endParaRPr lang="en-US" sz="2400" dirty="0"/>
          </a:p>
        </p:txBody>
      </p:sp>
      <p:pic>
        <p:nvPicPr>
          <p:cNvPr id="2" name="Picture 1"/>
          <p:cNvPicPr>
            <a:picLocks noChangeAspect="1"/>
          </p:cNvPicPr>
          <p:nvPr/>
        </p:nvPicPr>
        <p:blipFill>
          <a:blip r:embed="rId3"/>
          <a:stretch>
            <a:fillRect/>
          </a:stretch>
        </p:blipFill>
        <p:spPr>
          <a:xfrm>
            <a:off x="5486400" y="1350806"/>
            <a:ext cx="6126479" cy="5340642"/>
          </a:xfrm>
          <a:prstGeom prst="rect">
            <a:avLst/>
          </a:prstGeom>
        </p:spPr>
      </p:pic>
    </p:spTree>
    <p:extLst>
      <p:ext uri="{BB962C8B-B14F-4D97-AF65-F5344CB8AC3E}">
        <p14:creationId xmlns:p14="http://schemas.microsoft.com/office/powerpoint/2010/main" val="388861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T_2019 Theme">
  <a:themeElements>
    <a:clrScheme name="UT_2019">
      <a:dk1>
        <a:srgbClr val="2C5696"/>
      </a:dk1>
      <a:lt1>
        <a:srgbClr val="FFFFFF"/>
      </a:lt1>
      <a:dk2>
        <a:srgbClr val="102064"/>
      </a:dk2>
      <a:lt2>
        <a:srgbClr val="FFFFFF"/>
      </a:lt2>
      <a:accent1>
        <a:srgbClr val="00A6E9"/>
      </a:accent1>
      <a:accent2>
        <a:srgbClr val="ED7D31"/>
      </a:accent2>
      <a:accent3>
        <a:srgbClr val="E52143"/>
      </a:accent3>
      <a:accent4>
        <a:srgbClr val="AE78B1"/>
      </a:accent4>
      <a:accent5>
        <a:srgbClr val="87BC1F"/>
      </a:accent5>
      <a:accent6>
        <a:srgbClr val="FAA41A"/>
      </a:accent6>
      <a:hlink>
        <a:srgbClr val="FF6F20"/>
      </a:hlink>
      <a:folHlink>
        <a:srgbClr val="00A6E9"/>
      </a:folHlink>
    </a:clrScheme>
    <a:fontScheme name="UT_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12272</TotalTime>
  <Words>1214</Words>
  <Application>Microsoft Office PowerPoint</Application>
  <PresentationFormat>Widescreen</PresentationFormat>
  <Paragraphs>157</Paragraphs>
  <Slides>27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Black</vt:lpstr>
      <vt:lpstr>Calibri</vt:lpstr>
      <vt:lpstr>Rubik</vt:lpstr>
      <vt:lpstr>Rubik Bold</vt:lpstr>
      <vt:lpstr>UT_2019 Theme</vt:lpstr>
      <vt:lpstr>Overdispersion and zero-inflation: best practices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Võime muuta maailma!</dc:title>
  <dc:creator>Heiko Unt</dc:creator>
  <cp:lastModifiedBy>Ants Kaasik</cp:lastModifiedBy>
  <cp:revision>148</cp:revision>
  <dcterms:created xsi:type="dcterms:W3CDTF">2018-12-27T16:27:33Z</dcterms:created>
  <dcterms:modified xsi:type="dcterms:W3CDTF">2020-11-30T11:39:29Z</dcterms:modified>
</cp:coreProperties>
</file>