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1"/>
  </p:notesMasterIdLst>
  <p:sldIdLst>
    <p:sldId id="257" r:id="rId2"/>
    <p:sldId id="262" r:id="rId3"/>
    <p:sldId id="283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72" r:id="rId18"/>
    <p:sldId id="285" r:id="rId19"/>
    <p:sldId id="268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ubik" panose="00000500000000000000" pitchFamily="2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s Kaasik" initials="AK" lastIdx="1" clrIdx="0">
    <p:extLst>
      <p:ext uri="{19B8F6BF-5375-455C-9EA6-DF929625EA0E}">
        <p15:presenceInfo xmlns:p15="http://schemas.microsoft.com/office/powerpoint/2012/main" userId="3d64e42a40461d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1B3B3"/>
    <a:srgbClr val="2C5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9" autoAdjust="0"/>
    <p:restoredTop sz="86389" autoAdjust="0"/>
  </p:normalViewPr>
  <p:slideViewPr>
    <p:cSldViewPr>
      <p:cViewPr varScale="1">
        <p:scale>
          <a:sx n="64" d="100"/>
          <a:sy n="64" d="100"/>
        </p:scale>
        <p:origin x="91" y="28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9-29T09:18:26.185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07198-C646-4740-8A01-B3113DE25228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777BB-602A-4124-BBA3-1C4AA1910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34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9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59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We</a:t>
            </a:r>
            <a:r>
              <a:rPr lang="et-EE" dirty="0"/>
              <a:t> need </a:t>
            </a:r>
            <a:r>
              <a:rPr lang="et-EE" dirty="0" err="1"/>
              <a:t>to</a:t>
            </a:r>
            <a:r>
              <a:rPr lang="et-EE" dirty="0"/>
              <a:t> take </a:t>
            </a:r>
            <a:r>
              <a:rPr lang="et-EE" dirty="0" err="1"/>
              <a:t>smaller</a:t>
            </a:r>
            <a:r>
              <a:rPr lang="et-EE" dirty="0"/>
              <a:t> </a:t>
            </a:r>
            <a:r>
              <a:rPr lang="et-EE" dirty="0" err="1"/>
              <a:t>steps</a:t>
            </a:r>
            <a:r>
              <a:rPr lang="et-EE" dirty="0"/>
              <a:t> and </a:t>
            </a:r>
            <a:r>
              <a:rPr lang="et-EE" dirty="0" err="1"/>
              <a:t>thus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steps</a:t>
            </a:r>
            <a:r>
              <a:rPr lang="et-EE" dirty="0"/>
              <a:t> </a:t>
            </a:r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posterior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more</a:t>
            </a:r>
            <a:r>
              <a:rPr lang="et-EE" dirty="0"/>
              <a:t> </a:t>
            </a:r>
            <a:r>
              <a:rPr lang="et-EE" dirty="0" err="1"/>
              <a:t>complicated</a:t>
            </a:r>
            <a:r>
              <a:rPr lang="et-E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44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worry</a:t>
            </a:r>
            <a:r>
              <a:rPr lang="et-EE" dirty="0"/>
              <a:t> </a:t>
            </a:r>
            <a:r>
              <a:rPr lang="et-EE" dirty="0" err="1"/>
              <a:t>about</a:t>
            </a:r>
            <a:r>
              <a:rPr lang="et-EE" dirty="0"/>
              <a:t> </a:t>
            </a:r>
            <a:r>
              <a:rPr lang="et-EE" dirty="0" err="1"/>
              <a:t>priors</a:t>
            </a:r>
            <a:r>
              <a:rPr lang="et-EE" dirty="0"/>
              <a:t> </a:t>
            </a:r>
            <a:r>
              <a:rPr lang="et-EE" dirty="0" err="1"/>
              <a:t>affecting</a:t>
            </a:r>
            <a:r>
              <a:rPr lang="et-EE" dirty="0"/>
              <a:t> </a:t>
            </a:r>
            <a:r>
              <a:rPr lang="et-EE" dirty="0" err="1"/>
              <a:t>results</a:t>
            </a:r>
            <a:r>
              <a:rPr lang="et-EE" dirty="0"/>
              <a:t> </a:t>
            </a:r>
            <a:r>
              <a:rPr lang="et-EE" dirty="0" err="1"/>
              <a:t>then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very</a:t>
            </a:r>
            <a:r>
              <a:rPr lang="et-EE" dirty="0"/>
              <a:t> </a:t>
            </a:r>
            <a:r>
              <a:rPr lang="et-EE" dirty="0" err="1"/>
              <a:t>easy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do a </a:t>
            </a:r>
            <a:r>
              <a:rPr lang="et-EE" dirty="0" err="1"/>
              <a:t>sensitivity</a:t>
            </a:r>
            <a:r>
              <a:rPr lang="et-EE" dirty="0"/>
              <a:t> </a:t>
            </a:r>
            <a:r>
              <a:rPr lang="et-EE" dirty="0" err="1"/>
              <a:t>analysis</a:t>
            </a:r>
            <a:r>
              <a:rPr lang="et-EE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757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44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99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variation</a:t>
            </a:r>
            <a:r>
              <a:rPr lang="et-EE" dirty="0"/>
              <a:t> </a:t>
            </a:r>
            <a:r>
              <a:rPr lang="et-EE" dirty="0" err="1"/>
              <a:t>thing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important</a:t>
            </a:r>
            <a:r>
              <a:rPr lang="et-EE" dirty="0"/>
              <a:t> </a:t>
            </a:r>
            <a:r>
              <a:rPr lang="et-EE" dirty="0" err="1"/>
              <a:t>because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world</a:t>
            </a:r>
            <a:r>
              <a:rPr lang="et-EE" dirty="0"/>
              <a:t> of </a:t>
            </a:r>
            <a:r>
              <a:rPr lang="et-EE" dirty="0" err="1"/>
              <a:t>science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(</a:t>
            </a:r>
            <a:r>
              <a:rPr lang="et-EE" dirty="0" err="1"/>
              <a:t>slowly</a:t>
            </a:r>
            <a:r>
              <a:rPr lang="et-EE" dirty="0"/>
              <a:t>) </a:t>
            </a:r>
            <a:r>
              <a:rPr lang="et-EE" dirty="0" err="1"/>
              <a:t>moving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simple</a:t>
            </a:r>
            <a:r>
              <a:rPr lang="et-EE" dirty="0"/>
              <a:t> p-</a:t>
            </a:r>
            <a:r>
              <a:rPr lang="et-EE" dirty="0" err="1"/>
              <a:t>value</a:t>
            </a:r>
            <a:r>
              <a:rPr lang="et-EE" dirty="0"/>
              <a:t> </a:t>
            </a:r>
            <a:r>
              <a:rPr lang="et-EE" dirty="0" err="1"/>
              <a:t>testing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quantifying</a:t>
            </a:r>
            <a:r>
              <a:rPr lang="et-EE" dirty="0"/>
              <a:t> </a:t>
            </a:r>
            <a:r>
              <a:rPr lang="et-EE" dirty="0" err="1"/>
              <a:t>variation</a:t>
            </a:r>
            <a:r>
              <a:rPr lang="et-EE" dirty="0"/>
              <a:t> in </a:t>
            </a:r>
            <a:r>
              <a:rPr lang="et-EE" dirty="0" err="1"/>
              <a:t>data</a:t>
            </a:r>
            <a:r>
              <a:rPr lang="et-EE" dirty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82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Yes</a:t>
            </a:r>
            <a:r>
              <a:rPr lang="et-EE" dirty="0"/>
              <a:t>,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take </a:t>
            </a:r>
            <a:r>
              <a:rPr lang="et-EE" dirty="0" err="1"/>
              <a:t>weeks</a:t>
            </a:r>
            <a:r>
              <a:rPr lang="et-EE" dirty="0"/>
              <a:t>. 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are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using</a:t>
            </a:r>
            <a:r>
              <a:rPr lang="et-EE" dirty="0"/>
              <a:t> </a:t>
            </a:r>
            <a:r>
              <a:rPr lang="et-EE" dirty="0" err="1"/>
              <a:t>approximations</a:t>
            </a:r>
            <a:r>
              <a:rPr lang="et-EE" dirty="0"/>
              <a:t>. </a:t>
            </a:r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do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asymptotic</a:t>
            </a:r>
            <a:r>
              <a:rPr lang="et-EE" dirty="0"/>
              <a:t> </a:t>
            </a:r>
            <a:r>
              <a:rPr lang="et-EE" dirty="0" err="1"/>
              <a:t>theory</a:t>
            </a:r>
            <a:r>
              <a:rPr lang="et-EE" dirty="0"/>
              <a:t> in </a:t>
            </a:r>
            <a:r>
              <a:rPr lang="et-EE" dirty="0" err="1"/>
              <a:t>our</a:t>
            </a:r>
            <a:r>
              <a:rPr lang="et-EE" dirty="0"/>
              <a:t> </a:t>
            </a:r>
            <a:r>
              <a:rPr lang="et-EE" dirty="0" err="1"/>
              <a:t>usual</a:t>
            </a:r>
            <a:r>
              <a:rPr lang="et-EE" dirty="0"/>
              <a:t> </a:t>
            </a:r>
            <a:r>
              <a:rPr lang="et-EE" dirty="0" err="1"/>
              <a:t>frequentist</a:t>
            </a:r>
            <a:r>
              <a:rPr lang="et-EE" dirty="0"/>
              <a:t> </a:t>
            </a:r>
            <a:r>
              <a:rPr lang="et-EE" dirty="0" err="1"/>
              <a:t>stats</a:t>
            </a:r>
            <a:r>
              <a:rPr lang="et-EE" dirty="0"/>
              <a:t> (and </a:t>
            </a:r>
            <a:r>
              <a:rPr lang="et-EE" dirty="0" err="1"/>
              <a:t>produce</a:t>
            </a:r>
            <a:r>
              <a:rPr lang="et-EE" dirty="0"/>
              <a:t> </a:t>
            </a:r>
            <a:r>
              <a:rPr lang="et-EE" dirty="0" err="1"/>
              <a:t>likelihood</a:t>
            </a:r>
            <a:r>
              <a:rPr lang="et-EE" dirty="0"/>
              <a:t> </a:t>
            </a:r>
            <a:r>
              <a:rPr lang="et-EE" dirty="0" err="1"/>
              <a:t>based</a:t>
            </a:r>
            <a:r>
              <a:rPr lang="et-EE" dirty="0"/>
              <a:t> </a:t>
            </a:r>
            <a:r>
              <a:rPr lang="et-EE" dirty="0" err="1"/>
              <a:t>CIs</a:t>
            </a:r>
            <a:r>
              <a:rPr lang="et-EE" dirty="0"/>
              <a:t>) </a:t>
            </a:r>
            <a:r>
              <a:rPr lang="et-EE" dirty="0" err="1"/>
              <a:t>then</a:t>
            </a:r>
            <a:r>
              <a:rPr lang="et-EE" dirty="0"/>
              <a:t> </a:t>
            </a:r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super-</a:t>
            </a:r>
            <a:r>
              <a:rPr lang="et-EE" dirty="0" err="1"/>
              <a:t>slow</a:t>
            </a:r>
            <a:r>
              <a:rPr lang="et-EE" dirty="0"/>
              <a:t>. </a:t>
            </a:r>
            <a:r>
              <a:rPr lang="et-EE" dirty="0" err="1"/>
              <a:t>Conversely</a:t>
            </a:r>
            <a:r>
              <a:rPr lang="et-EE" dirty="0"/>
              <a:t>, </a:t>
            </a:r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approximations</a:t>
            </a:r>
            <a:r>
              <a:rPr lang="et-EE" dirty="0"/>
              <a:t> in </a:t>
            </a:r>
            <a:r>
              <a:rPr lang="et-EE" dirty="0" err="1"/>
              <a:t>Bayesian</a:t>
            </a:r>
            <a:r>
              <a:rPr lang="et-EE" dirty="0"/>
              <a:t> </a:t>
            </a:r>
            <a:r>
              <a:rPr lang="et-EE" dirty="0" err="1"/>
              <a:t>inference</a:t>
            </a:r>
            <a:r>
              <a:rPr lang="et-EE" dirty="0"/>
              <a:t> </a:t>
            </a:r>
            <a:r>
              <a:rPr lang="et-EE" dirty="0" err="1"/>
              <a:t>then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proceed</a:t>
            </a:r>
            <a:r>
              <a:rPr lang="et-EE" dirty="0"/>
              <a:t> </a:t>
            </a:r>
            <a:r>
              <a:rPr lang="et-EE" dirty="0" err="1"/>
              <a:t>faster</a:t>
            </a:r>
            <a:r>
              <a:rPr lang="et-E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65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Stan</a:t>
            </a:r>
            <a:r>
              <a:rPr lang="et-EE" dirty="0"/>
              <a:t> </a:t>
            </a:r>
            <a:r>
              <a:rPr lang="et-EE" dirty="0" err="1"/>
              <a:t>was</a:t>
            </a:r>
            <a:r>
              <a:rPr lang="et-EE" dirty="0"/>
              <a:t> (</a:t>
            </a:r>
            <a:r>
              <a:rPr lang="et-EE" dirty="0" err="1"/>
              <a:t>somewhat</a:t>
            </a:r>
            <a:r>
              <a:rPr lang="et-EE" dirty="0"/>
              <a:t>) </a:t>
            </a:r>
            <a:r>
              <a:rPr lang="et-EE" dirty="0" err="1"/>
              <a:t>complicated</a:t>
            </a:r>
            <a:r>
              <a:rPr lang="et-EE" dirty="0"/>
              <a:t>. </a:t>
            </a:r>
            <a:r>
              <a:rPr lang="et-EE" dirty="0" err="1"/>
              <a:t>Brms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. </a:t>
            </a:r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lme4 </a:t>
            </a:r>
            <a:r>
              <a:rPr lang="et-EE" dirty="0" err="1"/>
              <a:t>then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use</a:t>
            </a:r>
            <a:r>
              <a:rPr lang="et-EE" dirty="0"/>
              <a:t> </a:t>
            </a:r>
            <a:r>
              <a:rPr lang="et-EE" dirty="0" err="1"/>
              <a:t>brms</a:t>
            </a:r>
            <a:r>
              <a:rPr lang="et-E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27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Things</a:t>
            </a:r>
            <a:r>
              <a:rPr lang="et-EE" dirty="0"/>
              <a:t> are </a:t>
            </a:r>
            <a:r>
              <a:rPr lang="et-EE" dirty="0" err="1"/>
              <a:t>added</a:t>
            </a:r>
            <a:r>
              <a:rPr lang="et-EE" dirty="0"/>
              <a:t> all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time</a:t>
            </a:r>
            <a:r>
              <a:rPr lang="et-EE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610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So </a:t>
            </a:r>
            <a:r>
              <a:rPr lang="et-EE" dirty="0" err="1"/>
              <a:t>basically</a:t>
            </a:r>
            <a:r>
              <a:rPr lang="et-EE" dirty="0"/>
              <a:t> </a:t>
            </a:r>
            <a:r>
              <a:rPr lang="et-EE" dirty="0" err="1"/>
              <a:t>brms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just a </a:t>
            </a:r>
            <a:r>
              <a:rPr lang="et-EE" dirty="0" err="1"/>
              <a:t>frontend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8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Two</a:t>
            </a:r>
            <a:r>
              <a:rPr lang="et-EE" dirty="0"/>
              <a:t> </a:t>
            </a:r>
            <a:r>
              <a:rPr lang="et-EE" dirty="0" err="1"/>
              <a:t>species</a:t>
            </a:r>
            <a:r>
              <a:rPr lang="et-EE" dirty="0"/>
              <a:t> and 3 </a:t>
            </a:r>
            <a:r>
              <a:rPr lang="et-EE" dirty="0" err="1"/>
              <a:t>dates</a:t>
            </a:r>
            <a:r>
              <a:rPr lang="et-EE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94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err="1"/>
              <a:t>Model</a:t>
            </a:r>
            <a:r>
              <a:rPr lang="et-EE" dirty="0"/>
              <a:t> </a:t>
            </a:r>
            <a:r>
              <a:rPr lang="et-EE" dirty="0" err="1"/>
              <a:t>compilation</a:t>
            </a:r>
            <a:r>
              <a:rPr lang="et-EE" dirty="0"/>
              <a:t> </a:t>
            </a:r>
            <a:r>
              <a:rPr lang="et-EE" dirty="0" err="1"/>
              <a:t>takes</a:t>
            </a:r>
            <a:r>
              <a:rPr lang="et-EE" dirty="0"/>
              <a:t> 30 </a:t>
            </a:r>
            <a:r>
              <a:rPr lang="et-EE" dirty="0" err="1"/>
              <a:t>seconds</a:t>
            </a:r>
            <a:r>
              <a:rPr lang="et-EE" dirty="0"/>
              <a:t>, </a:t>
            </a:r>
            <a:r>
              <a:rPr lang="et-EE" dirty="0" err="1"/>
              <a:t>simulation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probably</a:t>
            </a:r>
            <a:r>
              <a:rPr lang="et-EE" dirty="0"/>
              <a:t> 10 </a:t>
            </a:r>
            <a:r>
              <a:rPr lang="et-EE" dirty="0" err="1"/>
              <a:t>seconds</a:t>
            </a:r>
            <a:r>
              <a:rPr lang="et-EE" dirty="0"/>
              <a:t>. </a:t>
            </a:r>
            <a:r>
              <a:rPr lang="et-EE" dirty="0" err="1"/>
              <a:t>Rhat</a:t>
            </a:r>
            <a:r>
              <a:rPr lang="et-EE" dirty="0"/>
              <a:t>, </a:t>
            </a:r>
            <a:r>
              <a:rPr lang="et-EE" dirty="0" err="1"/>
              <a:t>Bulk_ESS</a:t>
            </a:r>
            <a:r>
              <a:rPr lang="et-EE" dirty="0"/>
              <a:t>, </a:t>
            </a:r>
            <a:r>
              <a:rPr lang="et-EE" dirty="0" err="1"/>
              <a:t>Tail_ESS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D777BB-602A-4124-BBA3-1C4AA1910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9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Images/ut_logo.svg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1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0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is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038600" y="0"/>
            <a:ext cx="81534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72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E5A424-D7E1-468C-8698-15E31BEDD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82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uro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7918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1F7E232-B65B-4C66-B30C-FF8BF4461D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5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Eston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276000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01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Estonia_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51060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1652932-D49F-4984-8868-A024D281D0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314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Logo,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3274C6-6DEF-4034-9153-8BD150C350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A6F4B8-096A-4247-9A01-EA890DCAAD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-3111" y="2169735"/>
            <a:ext cx="3203511" cy="4687597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03511" h="4687597">
                <a:moveTo>
                  <a:pt x="4381" y="4687597"/>
                </a:moveTo>
                <a:cubicBezTo>
                  <a:pt x="370" y="3099428"/>
                  <a:pt x="4011" y="1588169"/>
                  <a:pt x="0" y="0"/>
                </a:cubicBezTo>
                <a:lnTo>
                  <a:pt x="3203511" y="1848812"/>
                </a:lnTo>
                <a:lnTo>
                  <a:pt x="1553982" y="4686259"/>
                </a:lnTo>
                <a:lnTo>
                  <a:pt x="4381" y="4687597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A6ADEAE-AF39-4D6C-A4BC-5EE14E027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92E3809-E520-4AAD-BCF6-17A9D91547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ext on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C793CB-F237-45BF-8F67-B555E6BD8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800600"/>
            <a:ext cx="6858000" cy="1600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97076630-4D03-480B-AB4E-CAE8943BA3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auto">
          <a:xfrm>
            <a:off x="0" y="-6116"/>
            <a:ext cx="12204467" cy="6868301"/>
          </a:xfrm>
          <a:custGeom>
            <a:avLst/>
            <a:gdLst>
              <a:gd name="connsiteX0" fmla="*/ 0 w 5943600"/>
              <a:gd name="connsiteY0" fmla="*/ 5486400 h 5486400"/>
              <a:gd name="connsiteX1" fmla="*/ 1371600 w 5943600"/>
              <a:gd name="connsiteY1" fmla="*/ 0 h 5486400"/>
              <a:gd name="connsiteX2" fmla="*/ 5943600 w 5943600"/>
              <a:gd name="connsiteY2" fmla="*/ 0 h 5486400"/>
              <a:gd name="connsiteX3" fmla="*/ 4572000 w 5943600"/>
              <a:gd name="connsiteY3" fmla="*/ 5486400 h 5486400"/>
              <a:gd name="connsiteX4" fmla="*/ 0 w 5943600"/>
              <a:gd name="connsiteY4" fmla="*/ 5486400 h 5486400"/>
              <a:gd name="connsiteX0" fmla="*/ 1383632 w 7327232"/>
              <a:gd name="connsiteY0" fmla="*/ 5486400 h 5486400"/>
              <a:gd name="connsiteX1" fmla="*/ 0 w 7327232"/>
              <a:gd name="connsiteY1" fmla="*/ 733926 h 5486400"/>
              <a:gd name="connsiteX2" fmla="*/ 7327232 w 7327232"/>
              <a:gd name="connsiteY2" fmla="*/ 0 h 5486400"/>
              <a:gd name="connsiteX3" fmla="*/ 5955632 w 7327232"/>
              <a:gd name="connsiteY3" fmla="*/ 5486400 h 5486400"/>
              <a:gd name="connsiteX4" fmla="*/ 1383632 w 7327232"/>
              <a:gd name="connsiteY4" fmla="*/ 5486400 h 5486400"/>
              <a:gd name="connsiteX0" fmla="*/ 12032 w 7327232"/>
              <a:gd name="connsiteY0" fmla="*/ 5498432 h 5498432"/>
              <a:gd name="connsiteX1" fmla="*/ 0 w 7327232"/>
              <a:gd name="connsiteY1" fmla="*/ 733926 h 5498432"/>
              <a:gd name="connsiteX2" fmla="*/ 7327232 w 7327232"/>
              <a:gd name="connsiteY2" fmla="*/ 0 h 5498432"/>
              <a:gd name="connsiteX3" fmla="*/ 5955632 w 7327232"/>
              <a:gd name="connsiteY3" fmla="*/ 5486400 h 5498432"/>
              <a:gd name="connsiteX4" fmla="*/ 12032 w 7327232"/>
              <a:gd name="connsiteY4" fmla="*/ 5498432 h 5498432"/>
              <a:gd name="connsiteX0" fmla="*/ 12032 w 5955632"/>
              <a:gd name="connsiteY0" fmla="*/ 4764506 h 4764506"/>
              <a:gd name="connsiteX1" fmla="*/ 0 w 5955632"/>
              <a:gd name="connsiteY1" fmla="*/ 0 h 4764506"/>
              <a:gd name="connsiteX2" fmla="*/ 3212432 w 5955632"/>
              <a:gd name="connsiteY2" fmla="*/ 1888958 h 4764506"/>
              <a:gd name="connsiteX3" fmla="*/ 5955632 w 5955632"/>
              <a:gd name="connsiteY3" fmla="*/ 4752474 h 4764506"/>
              <a:gd name="connsiteX4" fmla="*/ 12032 w 5955632"/>
              <a:gd name="connsiteY4" fmla="*/ 4764506 h 4764506"/>
              <a:gd name="connsiteX0" fmla="*/ 1158 w 5944758"/>
              <a:gd name="connsiteY0" fmla="*/ 4704348 h 4704348"/>
              <a:gd name="connsiteX1" fmla="*/ 1158 w 5944758"/>
              <a:gd name="connsiteY1" fmla="*/ 0 h 4704348"/>
              <a:gd name="connsiteX2" fmla="*/ 3201558 w 5944758"/>
              <a:gd name="connsiteY2" fmla="*/ 1828800 h 4704348"/>
              <a:gd name="connsiteX3" fmla="*/ 5944758 w 5944758"/>
              <a:gd name="connsiteY3" fmla="*/ 4692316 h 4704348"/>
              <a:gd name="connsiteX4" fmla="*/ 1158 w 5944758"/>
              <a:gd name="connsiteY4" fmla="*/ 4704348 h 4704348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28800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158 w 3201558"/>
              <a:gd name="connsiteY0" fmla="*/ 4704348 h 4728410"/>
              <a:gd name="connsiteX1" fmla="*/ 1158 w 3201558"/>
              <a:gd name="connsiteY1" fmla="*/ 0 h 4728410"/>
              <a:gd name="connsiteX2" fmla="*/ 3201558 w 3201558"/>
              <a:gd name="connsiteY2" fmla="*/ 1852863 h 4728410"/>
              <a:gd name="connsiteX3" fmla="*/ 1529169 w 3201558"/>
              <a:gd name="connsiteY3" fmla="*/ 4728410 h 4728410"/>
              <a:gd name="connsiteX4" fmla="*/ 1158 w 3201558"/>
              <a:gd name="connsiteY4" fmla="*/ 4704348 h 4728410"/>
              <a:gd name="connsiteX0" fmla="*/ 12032 w 3212432"/>
              <a:gd name="connsiteY0" fmla="*/ 4740442 h 4764504"/>
              <a:gd name="connsiteX1" fmla="*/ 0 w 3212432"/>
              <a:gd name="connsiteY1" fmla="*/ 0 h 4764504"/>
              <a:gd name="connsiteX2" fmla="*/ 3212432 w 3212432"/>
              <a:gd name="connsiteY2" fmla="*/ 1888957 h 4764504"/>
              <a:gd name="connsiteX3" fmla="*/ 1540043 w 3212432"/>
              <a:gd name="connsiteY3" fmla="*/ 4764504 h 4764504"/>
              <a:gd name="connsiteX4" fmla="*/ 12032 w 3212432"/>
              <a:gd name="connsiteY4" fmla="*/ 4740442 h 4764504"/>
              <a:gd name="connsiteX0" fmla="*/ 311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3111 w 3203511"/>
              <a:gd name="connsiteY4" fmla="*/ 4700297 h 4724359"/>
              <a:gd name="connsiteX0" fmla="*/ 9461 w 3203511"/>
              <a:gd name="connsiteY0" fmla="*/ 4700297 h 4724359"/>
              <a:gd name="connsiteX1" fmla="*/ 0 w 3203511"/>
              <a:gd name="connsiteY1" fmla="*/ 0 h 4724359"/>
              <a:gd name="connsiteX2" fmla="*/ 3203511 w 3203511"/>
              <a:gd name="connsiteY2" fmla="*/ 1848812 h 4724359"/>
              <a:gd name="connsiteX3" fmla="*/ 1531122 w 3203511"/>
              <a:gd name="connsiteY3" fmla="*/ 4724359 h 4724359"/>
              <a:gd name="connsiteX4" fmla="*/ 9461 w 3203511"/>
              <a:gd name="connsiteY4" fmla="*/ 4700297 h 4724359"/>
              <a:gd name="connsiteX0" fmla="*/ 9461 w 3203511"/>
              <a:gd name="connsiteY0" fmla="*/ 4700297 h 4700297"/>
              <a:gd name="connsiteX1" fmla="*/ 0 w 3203511"/>
              <a:gd name="connsiteY1" fmla="*/ 0 h 4700297"/>
              <a:gd name="connsiteX2" fmla="*/ 3203511 w 3203511"/>
              <a:gd name="connsiteY2" fmla="*/ 1848812 h 4700297"/>
              <a:gd name="connsiteX3" fmla="*/ 1553982 w 3203511"/>
              <a:gd name="connsiteY3" fmla="*/ 4686259 h 4700297"/>
              <a:gd name="connsiteX4" fmla="*/ 9461 w 3203511"/>
              <a:gd name="connsiteY4" fmla="*/ 4700297 h 4700297"/>
              <a:gd name="connsiteX0" fmla="*/ 4381 w 3203511"/>
              <a:gd name="connsiteY0" fmla="*/ 4687597 h 4687597"/>
              <a:gd name="connsiteX1" fmla="*/ 0 w 3203511"/>
              <a:gd name="connsiteY1" fmla="*/ 0 h 4687597"/>
              <a:gd name="connsiteX2" fmla="*/ 3203511 w 3203511"/>
              <a:gd name="connsiteY2" fmla="*/ 1848812 h 4687597"/>
              <a:gd name="connsiteX3" fmla="*/ 1553982 w 3203511"/>
              <a:gd name="connsiteY3" fmla="*/ 4686259 h 4687597"/>
              <a:gd name="connsiteX4" fmla="*/ 4381 w 3203511"/>
              <a:gd name="connsiteY4" fmla="*/ 4687597 h 4687597"/>
              <a:gd name="connsiteX0" fmla="*/ 4381 w 12203820"/>
              <a:gd name="connsiteY0" fmla="*/ 4693711 h 4693711"/>
              <a:gd name="connsiteX1" fmla="*/ 0 w 12203820"/>
              <a:gd name="connsiteY1" fmla="*/ 6114 h 4693711"/>
              <a:gd name="connsiteX2" fmla="*/ 12203820 w 12203820"/>
              <a:gd name="connsiteY2" fmla="*/ 0 h 4693711"/>
              <a:gd name="connsiteX3" fmla="*/ 1553982 w 12203820"/>
              <a:gd name="connsiteY3" fmla="*/ 4692373 h 4693711"/>
              <a:gd name="connsiteX4" fmla="*/ 4381 w 12203820"/>
              <a:gd name="connsiteY4" fmla="*/ 4693711 h 4693711"/>
              <a:gd name="connsiteX0" fmla="*/ 4381 w 12213274"/>
              <a:gd name="connsiteY0" fmla="*/ 4693711 h 6860807"/>
              <a:gd name="connsiteX1" fmla="*/ 0 w 12213274"/>
              <a:gd name="connsiteY1" fmla="*/ 6114 h 6860807"/>
              <a:gd name="connsiteX2" fmla="*/ 12203820 w 12213274"/>
              <a:gd name="connsiteY2" fmla="*/ 0 h 6860807"/>
              <a:gd name="connsiteX3" fmla="*/ 12213274 w 12213274"/>
              <a:gd name="connsiteY3" fmla="*/ 6860807 h 6860807"/>
              <a:gd name="connsiteX4" fmla="*/ 4381 w 12213274"/>
              <a:gd name="connsiteY4" fmla="*/ 4693711 h 6860807"/>
              <a:gd name="connsiteX0" fmla="*/ 4381 w 12213274"/>
              <a:gd name="connsiteY0" fmla="*/ 4693711 h 7224963"/>
              <a:gd name="connsiteX1" fmla="*/ 0 w 12213274"/>
              <a:gd name="connsiteY1" fmla="*/ 6114 h 7224963"/>
              <a:gd name="connsiteX2" fmla="*/ 12203820 w 12213274"/>
              <a:gd name="connsiteY2" fmla="*/ 0 h 7224963"/>
              <a:gd name="connsiteX3" fmla="*/ 12213274 w 12213274"/>
              <a:gd name="connsiteY3" fmla="*/ 6860807 h 7224963"/>
              <a:gd name="connsiteX4" fmla="*/ 9444445 w 12213274"/>
              <a:gd name="connsiteY4" fmla="*/ 7203748 h 7224963"/>
              <a:gd name="connsiteX5" fmla="*/ 4381 w 12213274"/>
              <a:gd name="connsiteY5" fmla="*/ 4693711 h 7224963"/>
              <a:gd name="connsiteX0" fmla="*/ 4381 w 12213274"/>
              <a:gd name="connsiteY0" fmla="*/ 4693711 h 7207198"/>
              <a:gd name="connsiteX1" fmla="*/ 0 w 12213274"/>
              <a:gd name="connsiteY1" fmla="*/ 6114 h 7207198"/>
              <a:gd name="connsiteX2" fmla="*/ 12203820 w 12213274"/>
              <a:gd name="connsiteY2" fmla="*/ 0 h 7207198"/>
              <a:gd name="connsiteX3" fmla="*/ 12213274 w 12213274"/>
              <a:gd name="connsiteY3" fmla="*/ 6860807 h 7207198"/>
              <a:gd name="connsiteX4" fmla="*/ 9444445 w 12213274"/>
              <a:gd name="connsiteY4" fmla="*/ 7203748 h 7207198"/>
              <a:gd name="connsiteX5" fmla="*/ 4381 w 12213274"/>
              <a:gd name="connsiteY5" fmla="*/ 4693711 h 7207198"/>
              <a:gd name="connsiteX0" fmla="*/ 4381 w 12213274"/>
              <a:gd name="connsiteY0" fmla="*/ 4693711 h 6885393"/>
              <a:gd name="connsiteX1" fmla="*/ 0 w 12213274"/>
              <a:gd name="connsiteY1" fmla="*/ 6114 h 6885393"/>
              <a:gd name="connsiteX2" fmla="*/ 12203820 w 12213274"/>
              <a:gd name="connsiteY2" fmla="*/ 0 h 6885393"/>
              <a:gd name="connsiteX3" fmla="*/ 12213274 w 12213274"/>
              <a:gd name="connsiteY3" fmla="*/ 6860807 h 6885393"/>
              <a:gd name="connsiteX4" fmla="*/ 9679576 w 12213274"/>
              <a:gd name="connsiteY4" fmla="*/ 6877176 h 6885393"/>
              <a:gd name="connsiteX5" fmla="*/ 4381 w 12213274"/>
              <a:gd name="connsiteY5" fmla="*/ 4693711 h 6885393"/>
              <a:gd name="connsiteX0" fmla="*/ 4381 w 12213274"/>
              <a:gd name="connsiteY0" fmla="*/ 4693711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4693711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4381 w 12213274"/>
              <a:gd name="connsiteY5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58399 w 12213274"/>
              <a:gd name="connsiteY5" fmla="*/ 5348824 h 6901759"/>
              <a:gd name="connsiteX6" fmla="*/ 4381 w 12213274"/>
              <a:gd name="connsiteY6" fmla="*/ 2642843 h 6901759"/>
              <a:gd name="connsiteX0" fmla="*/ 4381 w 12213274"/>
              <a:gd name="connsiteY0" fmla="*/ 2642843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42843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71462 w 12213274"/>
              <a:gd name="connsiteY5" fmla="*/ 5388012 h 6901759"/>
              <a:gd name="connsiteX6" fmla="*/ 4381 w 12213274"/>
              <a:gd name="connsiteY6" fmla="*/ 2668969 h 6901759"/>
              <a:gd name="connsiteX0" fmla="*/ 4381 w 12213274"/>
              <a:gd name="connsiteY0" fmla="*/ 2668969 h 6901759"/>
              <a:gd name="connsiteX1" fmla="*/ 0 w 12213274"/>
              <a:gd name="connsiteY1" fmla="*/ 6114 h 6901759"/>
              <a:gd name="connsiteX2" fmla="*/ 12203820 w 12213274"/>
              <a:gd name="connsiteY2" fmla="*/ 0 h 6901759"/>
              <a:gd name="connsiteX3" fmla="*/ 12213274 w 12213274"/>
              <a:gd name="connsiteY3" fmla="*/ 6860807 h 6901759"/>
              <a:gd name="connsiteX4" fmla="*/ 9679576 w 12213274"/>
              <a:gd name="connsiteY4" fmla="*/ 6877176 h 6901759"/>
              <a:gd name="connsiteX5" fmla="*/ 10084162 w 12213274"/>
              <a:gd name="connsiteY5" fmla="*/ 5375312 h 6901759"/>
              <a:gd name="connsiteX6" fmla="*/ 4381 w 12213274"/>
              <a:gd name="connsiteY6" fmla="*/ 2668969 h 6901759"/>
              <a:gd name="connsiteX0" fmla="*/ 4381 w 12213274"/>
              <a:gd name="connsiteY0" fmla="*/ 2668969 h 6884913"/>
              <a:gd name="connsiteX1" fmla="*/ 0 w 12213274"/>
              <a:gd name="connsiteY1" fmla="*/ 6114 h 6884913"/>
              <a:gd name="connsiteX2" fmla="*/ 12203820 w 12213274"/>
              <a:gd name="connsiteY2" fmla="*/ 0 h 6884913"/>
              <a:gd name="connsiteX3" fmla="*/ 12213274 w 12213274"/>
              <a:gd name="connsiteY3" fmla="*/ 6860807 h 6884913"/>
              <a:gd name="connsiteX4" fmla="*/ 9679576 w 12213274"/>
              <a:gd name="connsiteY4" fmla="*/ 6877176 h 6884913"/>
              <a:gd name="connsiteX5" fmla="*/ 10084162 w 12213274"/>
              <a:gd name="connsiteY5" fmla="*/ 5375312 h 6884913"/>
              <a:gd name="connsiteX6" fmla="*/ 4381 w 12213274"/>
              <a:gd name="connsiteY6" fmla="*/ 2668969 h 6884913"/>
              <a:gd name="connsiteX0" fmla="*/ 4381 w 12204467"/>
              <a:gd name="connsiteY0" fmla="*/ 2668969 h 6881968"/>
              <a:gd name="connsiteX1" fmla="*/ 0 w 12204467"/>
              <a:gd name="connsiteY1" fmla="*/ 6114 h 6881968"/>
              <a:gd name="connsiteX2" fmla="*/ 12203820 w 12204467"/>
              <a:gd name="connsiteY2" fmla="*/ 0 h 6881968"/>
              <a:gd name="connsiteX3" fmla="*/ 12200574 w 12204467"/>
              <a:gd name="connsiteY3" fmla="*/ 6848107 h 6881968"/>
              <a:gd name="connsiteX4" fmla="*/ 9679576 w 12204467"/>
              <a:gd name="connsiteY4" fmla="*/ 6877176 h 6881968"/>
              <a:gd name="connsiteX5" fmla="*/ 10084162 w 12204467"/>
              <a:gd name="connsiteY5" fmla="*/ 5375312 h 6881968"/>
              <a:gd name="connsiteX6" fmla="*/ 4381 w 12204467"/>
              <a:gd name="connsiteY6" fmla="*/ 2668969 h 6881968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  <a:gd name="connsiteX0" fmla="*/ 4381 w 12204467"/>
              <a:gd name="connsiteY0" fmla="*/ 2668969 h 6868301"/>
              <a:gd name="connsiteX1" fmla="*/ 0 w 12204467"/>
              <a:gd name="connsiteY1" fmla="*/ 6114 h 6868301"/>
              <a:gd name="connsiteX2" fmla="*/ 12203820 w 12204467"/>
              <a:gd name="connsiteY2" fmla="*/ 0 h 6868301"/>
              <a:gd name="connsiteX3" fmla="*/ 12200574 w 12204467"/>
              <a:gd name="connsiteY3" fmla="*/ 6848107 h 6868301"/>
              <a:gd name="connsiteX4" fmla="*/ 9679576 w 12204467"/>
              <a:gd name="connsiteY4" fmla="*/ 6858126 h 6868301"/>
              <a:gd name="connsiteX5" fmla="*/ 10084162 w 12204467"/>
              <a:gd name="connsiteY5" fmla="*/ 5375312 h 6868301"/>
              <a:gd name="connsiteX6" fmla="*/ 4381 w 12204467"/>
              <a:gd name="connsiteY6" fmla="*/ 2668969 h 686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4467" h="6868301">
                <a:moveTo>
                  <a:pt x="4381" y="2668969"/>
                </a:moveTo>
                <a:cubicBezTo>
                  <a:pt x="370" y="1080800"/>
                  <a:pt x="4011" y="1594283"/>
                  <a:pt x="0" y="6114"/>
                </a:cubicBezTo>
                <a:lnTo>
                  <a:pt x="12203820" y="0"/>
                </a:lnTo>
                <a:cubicBezTo>
                  <a:pt x="12206971" y="2286936"/>
                  <a:pt x="12197423" y="4561171"/>
                  <a:pt x="12200574" y="6848107"/>
                </a:cubicBezTo>
                <a:cubicBezTo>
                  <a:pt x="12200739" y="6875336"/>
                  <a:pt x="9679048" y="6871175"/>
                  <a:pt x="9679576" y="6858126"/>
                </a:cubicBezTo>
                <a:cubicBezTo>
                  <a:pt x="10086883" y="5381479"/>
                  <a:pt x="10092870" y="5370957"/>
                  <a:pt x="10084162" y="5375312"/>
                </a:cubicBezTo>
                <a:lnTo>
                  <a:pt x="4381" y="2668969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374452C-DBBF-4359-803E-2F40B78AD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00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UT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9D480-F122-4955-9B52-236025FBE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30FBA-AA3D-43AC-89B6-682CCF13B5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2B9E6-A1AE-4A2C-AE29-BAD7B3139C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DCA2C7C-6300-43A0-911F-AB2B01E444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19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941C7-5902-4D75-A40E-9BA38149C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103437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9E6582D-1D00-43AE-9DF6-EBDF057D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E8C5731-8583-43BD-A5E4-1F1635B031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88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Coopera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685800"/>
            <a:ext cx="3734446" cy="54864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89771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White_Logo on Big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7FF3CF-7261-4C31-BA96-1D26E52836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1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2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0" y="763200"/>
            <a:ext cx="5486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3243600"/>
            <a:ext cx="5486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8914" y="6279424"/>
            <a:ext cx="2743200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27950" y="5029199"/>
            <a:ext cx="3854450" cy="365125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7950" y="5507669"/>
            <a:ext cx="3854449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37BE9BE2-87D2-4607-9EF1-30AC02D907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00FEA0-26F5-43E0-AE4F-2C013B1F67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127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T19_White_Logo o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921B0BF1-218E-4EF1-B1B4-D0D81484165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C60B0648-14A5-499B-87DB-94B43D3F76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auto">
          <a:xfrm>
            <a:off x="432000" y="360000"/>
            <a:ext cx="32385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A01F14-9E55-4FE2-9D20-7628D05FA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8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154" y="1371600"/>
            <a:ext cx="3276000" cy="2743200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4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hanks_Simp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B155C1-9AF9-4F62-88B2-05094D4201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F256633-C23F-472E-A91B-4D9A1DFA2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CE0EEA24-B3BC-43F7-8BEE-0C484B779F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52800" y="2766218"/>
            <a:ext cx="5486400" cy="203438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5234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3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5145CDC8-4A79-4472-924B-DCC859171F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2C500CC-43BC-4E3D-AB37-ABA8E51DD8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0" y="457200"/>
            <a:ext cx="6858000" cy="2693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7AD5E3E-F81E-4B39-B414-83E7012B36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4399" y="3243600"/>
            <a:ext cx="6858000" cy="22428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A3874ED-D425-4FC7-9A25-B3D036F48B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24399" y="6279424"/>
            <a:ext cx="4127715" cy="365125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11E844B-CEEB-4C36-BD37-A5FFB8F34F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04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Start_04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338130"/>
            <a:ext cx="7543799" cy="181267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4BA0464-189F-412C-B110-2A926862F9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38597" y="6279425"/>
            <a:ext cx="2070318" cy="349976"/>
          </a:xfrm>
        </p:spPr>
        <p:txBody>
          <a:bodyPr/>
          <a:lstStyle>
            <a:lvl1pPr>
              <a:defRPr sz="16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3F3314B-9362-4A27-934E-2CF2F3EEE0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38598" y="5029199"/>
            <a:ext cx="7543800" cy="371246"/>
          </a:xfrm>
        </p:spPr>
        <p:txBody>
          <a:bodyPr/>
          <a:lstStyle>
            <a:lvl1pPr marL="0" indent="0">
              <a:buFontTx/>
              <a:buNone/>
              <a:defRPr sz="2400" b="0">
                <a:latin typeface="+mj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Name</a:t>
            </a:r>
            <a:r>
              <a:rPr lang="et-EE" dirty="0"/>
              <a:t> </a:t>
            </a:r>
            <a:r>
              <a:rPr lang="et-EE" dirty="0" err="1"/>
              <a:t>here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E299A46-8A25-4182-B9E3-BBD0007CAB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38597" y="5507669"/>
            <a:ext cx="7543801" cy="664531"/>
          </a:xfrm>
        </p:spPr>
        <p:txBody>
          <a:bodyPr/>
          <a:lstStyle>
            <a:lvl1pPr marL="0" indent="0">
              <a:buFontTx/>
              <a:buNone/>
              <a:defRPr sz="1800" b="0" cap="all" baseline="0">
                <a:solidFill>
                  <a:srgbClr val="B1B3B3"/>
                </a:solidFill>
                <a:latin typeface="+mn-lt"/>
              </a:defRPr>
            </a:lvl1pPr>
            <a:lvl2pPr marL="457200" indent="0">
              <a:buFontTx/>
              <a:buNone/>
              <a:defRPr>
                <a:latin typeface="+mn-lt"/>
              </a:defRPr>
            </a:lvl2pPr>
            <a:lvl3pPr marL="914400" indent="0">
              <a:buFontTx/>
              <a:buNone/>
              <a:defRPr>
                <a:latin typeface="+mn-lt"/>
              </a:defRPr>
            </a:lvl3pPr>
            <a:lvl4pPr marL="1371600" indent="0">
              <a:buFontTx/>
              <a:buNone/>
              <a:defRPr>
                <a:latin typeface="+mn-lt"/>
              </a:defRPr>
            </a:lvl4pPr>
            <a:lvl5pPr marL="1828800" indent="0">
              <a:buFontTx/>
              <a:buNone/>
              <a:defRPr>
                <a:latin typeface="+mn-lt"/>
              </a:defRPr>
            </a:lvl5pPr>
          </a:lstStyle>
          <a:p>
            <a:pPr lvl="0"/>
            <a:r>
              <a:rPr lang="et-EE" dirty="0"/>
              <a:t>YOUR </a:t>
            </a:r>
            <a:r>
              <a:rPr lang="et-EE" dirty="0" err="1"/>
              <a:t>profession</a:t>
            </a:r>
            <a:endParaRPr lang="en-US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58E1C34A-6EC6-4BCF-BEAC-BE1AAFCC30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38400" y="4806225"/>
            <a:ext cx="1371600" cy="1365975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B2E460E-E06F-4758-B53F-7F3D23D193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D99B437-8886-493D-816D-595C5C2453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2000" y="360001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5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9" y="847725"/>
            <a:ext cx="7543801" cy="2870199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599" y="3810000"/>
            <a:ext cx="7543802" cy="2362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A916E9-F087-4FBE-94E2-5BBEA79EE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A08E4F0-8FD4-431E-B5E0-F7173E346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UT19_Sectionhead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8AE11-918C-4339-935F-EAD4D46F1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9200" y="847725"/>
            <a:ext cx="7479901" cy="2870199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41A59-81A3-402A-97AC-2DE732209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9200" y="3810000"/>
            <a:ext cx="7479902" cy="23622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A9CA-D5C2-41E8-AC9B-30436F441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2B689A-9D75-4C3A-B151-1732DBF8A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2000" y="360000"/>
            <a:ext cx="3240000" cy="4397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7580D0-7F73-4FC7-B0B1-6F83E479C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39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Image,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543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43434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5F9D15BD-9655-41C0-BC62-AA861D9BDDF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1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19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917C-B12D-46C7-B6BB-0C34E7D65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B98602C-5CF7-45C3-AE90-59D07E66BF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7F442F-6A44-4B33-8CF9-CAAB41F3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99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19_Title and Content_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2EE96BF-B884-414B-8D90-BCBCCEB29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685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40A666D5-2455-4C9C-A088-2915FA4160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19200"/>
            <a:ext cx="10972800" cy="4953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26696AE-CD0B-4693-ABFF-D6DFD14FDD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10800" y="6279423"/>
            <a:ext cx="13716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lang="en-US" sz="1600" smtClean="0">
                <a:solidFill>
                  <a:srgbClr val="B1B3B3"/>
                </a:solidFill>
              </a:defRPr>
            </a:lvl1pPr>
          </a:lstStyle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33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8A841E-D890-4E99-9E1F-0DB70974BE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39F06-EA6C-4DE7-9585-BB74C1D86E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CBB18-A9BE-4E26-AEF0-685B460BE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C2685-CBD5-44D1-8549-850B27C75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EBC4-24A6-4347-B47E-79B2708B9B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DBB38E-37F0-4099-9E14-30415241E9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26" r:id="rId2"/>
    <p:sldLayoutId id="2147483727" r:id="rId3"/>
    <p:sldLayoutId id="2147483713" r:id="rId4"/>
    <p:sldLayoutId id="2147483712" r:id="rId5"/>
    <p:sldLayoutId id="2147483714" r:id="rId6"/>
    <p:sldLayoutId id="2147483703" r:id="rId7"/>
    <p:sldLayoutId id="2147483724" r:id="rId8"/>
    <p:sldLayoutId id="2147483728" r:id="rId9"/>
    <p:sldLayoutId id="2147483716" r:id="rId10"/>
    <p:sldLayoutId id="2147483719" r:id="rId11"/>
    <p:sldLayoutId id="2147483720" r:id="rId12"/>
    <p:sldLayoutId id="2147483723" r:id="rId13"/>
    <p:sldLayoutId id="2147483715" r:id="rId14"/>
    <p:sldLayoutId id="2147483704" r:id="rId15"/>
    <p:sldLayoutId id="2147483705" r:id="rId16"/>
    <p:sldLayoutId id="2147483707" r:id="rId17"/>
    <p:sldLayoutId id="2147483722" r:id="rId18"/>
    <p:sldLayoutId id="2147483717" r:id="rId19"/>
    <p:sldLayoutId id="2147483725" r:id="rId20"/>
    <p:sldLayoutId id="2147483721" r:id="rId21"/>
    <p:sldLayoutId id="2147483729" r:id="rId22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Rubik Bold" panose="00000800000000000000" pitchFamily="2" charset="-79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tan-dev/rstan/wiki/RStan-Getting-Started" TargetMode="Externa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011.01808.pd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bookdown.org/content/4857/" TargetMode="External"/><Relationship Id="rId5" Type="http://schemas.openxmlformats.org/officeDocument/2006/relationships/hyperlink" Target="http://www.stat.columbia.edu/~gelman/book/" TargetMode="External"/><Relationship Id="rId4" Type="http://schemas.openxmlformats.org/officeDocument/2006/relationships/hyperlink" Target="https://github.com/avehtari/BDA_course_Aalto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23807-A02C-476D-81C5-8D4131EF6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597" y="1572077"/>
            <a:ext cx="7543799" cy="3343045"/>
          </a:xfrm>
        </p:spPr>
        <p:txBody>
          <a:bodyPr/>
          <a:lstStyle/>
          <a:p>
            <a:br>
              <a:rPr lang="et-EE" dirty="0"/>
            </a:br>
            <a:r>
              <a:rPr lang="en-US" dirty="0"/>
              <a:t>Bayesian statistics with </a:t>
            </a:r>
            <a:br>
              <a:rPr lang="en-US" dirty="0"/>
            </a:br>
            <a:r>
              <a:rPr lang="en-US" dirty="0"/>
              <a:t>Stan and brms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2F574-AF8A-40A7-BDA5-17602E0DD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3243600"/>
            <a:ext cx="7543800" cy="189282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450DE4-7210-4247-9D0B-5AD3BBD18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8597" y="5128866"/>
            <a:ext cx="7543800" cy="543155"/>
          </a:xfrm>
        </p:spPr>
        <p:txBody>
          <a:bodyPr/>
          <a:lstStyle/>
          <a:p>
            <a:r>
              <a:rPr lang="en-US" noProof="0" dirty="0"/>
              <a:t>V46 </a:t>
            </a:r>
            <a:r>
              <a:rPr lang="en-US" noProof="0" dirty="0" err="1"/>
              <a:t>StatisticsCorner</a:t>
            </a:r>
            <a:r>
              <a:rPr lang="en-US" noProof="0" dirty="0"/>
              <a:t> </a:t>
            </a:r>
            <a:endParaRPr lang="et-EE" noProof="0" dirty="0"/>
          </a:p>
          <a:p>
            <a:endParaRPr lang="en-US" sz="800" noProof="0" dirty="0"/>
          </a:p>
          <a:p>
            <a:r>
              <a:rPr lang="en-US" dirty="0"/>
              <a:t>Ants Kaasik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05607E-868A-49F8-A144-911C44C6D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816A68B-E5E6-4531-AED6-058E476F6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1B9F391-5497-4F1D-BDB5-D13C8120C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02737-CF1F-4A21-BD1A-F58BE62F7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t-EE" dirty="0"/>
              <a:t>18.11.2021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5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work with brms? (3)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609600"/>
          </a:xfrm>
        </p:spPr>
        <p:txBody>
          <a:bodyPr/>
          <a:lstStyle/>
          <a:p>
            <a:r>
              <a:rPr lang="en-US" dirty="0" err="1"/>
              <a:t>conditional_effects</a:t>
            </a:r>
            <a:r>
              <a:rPr lang="en-US" dirty="0"/>
              <a:t>(fit1)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11F3A2-ABB3-4236-B387-11D97609E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599" y="2438400"/>
            <a:ext cx="4309217" cy="430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79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work with brms? (4)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609600"/>
          </a:xfrm>
        </p:spPr>
        <p:txBody>
          <a:bodyPr/>
          <a:lstStyle/>
          <a:p>
            <a:r>
              <a:rPr lang="en-US" dirty="0"/>
              <a:t>fit2 &lt;- update(fit1, formula. = ~ . - </a:t>
            </a:r>
            <a:r>
              <a:rPr lang="en-US" dirty="0" err="1"/>
              <a:t>Cult:Date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LOO(fit1,fit2)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460F60-32B4-4396-AE23-ABFE9F377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2424" y="3660651"/>
            <a:ext cx="25431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1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B36EEF3-3DB6-40CD-BF42-33E9446DE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938" y="1609627"/>
            <a:ext cx="4691062" cy="468365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work with brms? (</a:t>
            </a:r>
            <a:r>
              <a:rPr lang="et-EE" dirty="0"/>
              <a:t>5</a:t>
            </a:r>
            <a:r>
              <a:rPr lang="en-US" dirty="0"/>
              <a:t>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609600"/>
          </a:xfrm>
        </p:spPr>
        <p:txBody>
          <a:bodyPr/>
          <a:lstStyle/>
          <a:p>
            <a:r>
              <a:rPr lang="en-US" dirty="0"/>
              <a:t>library(ade4)</a:t>
            </a:r>
          </a:p>
          <a:p>
            <a:r>
              <a:rPr lang="en-US" dirty="0"/>
              <a:t>data(lizards)</a:t>
            </a:r>
          </a:p>
          <a:p>
            <a:r>
              <a:rPr lang="en-US" dirty="0"/>
              <a:t>plot(</a:t>
            </a:r>
            <a:r>
              <a:rPr lang="en-US" dirty="0" err="1"/>
              <a:t>matur.L~age.mat</a:t>
            </a:r>
            <a:r>
              <a:rPr lang="en-US" dirty="0"/>
              <a:t>, </a:t>
            </a:r>
            <a:endParaRPr lang="et-EE" dirty="0"/>
          </a:p>
          <a:p>
            <a:r>
              <a:rPr lang="en-US" dirty="0"/>
              <a:t>data=</a:t>
            </a:r>
            <a:r>
              <a:rPr lang="en-US" dirty="0" err="1"/>
              <a:t>lizards$traits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3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work with brms? (</a:t>
            </a:r>
            <a:r>
              <a:rPr lang="et-EE" dirty="0"/>
              <a:t>6</a:t>
            </a:r>
            <a:r>
              <a:rPr lang="en-US" dirty="0"/>
              <a:t>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3200400"/>
          </a:xfrm>
        </p:spPr>
        <p:txBody>
          <a:bodyPr/>
          <a:lstStyle/>
          <a:p>
            <a:r>
              <a:rPr lang="en-US" dirty="0"/>
              <a:t>library(ape)</a:t>
            </a:r>
          </a:p>
          <a:p>
            <a:r>
              <a:rPr lang="en-US" dirty="0" err="1"/>
              <a:t>puu</a:t>
            </a:r>
            <a:r>
              <a:rPr lang="en-US" dirty="0"/>
              <a:t> &lt;- </a:t>
            </a:r>
            <a:r>
              <a:rPr lang="en-US" dirty="0" err="1"/>
              <a:t>read.tree</a:t>
            </a:r>
            <a:r>
              <a:rPr lang="en-US" dirty="0"/>
              <a:t>(text=</a:t>
            </a:r>
            <a:r>
              <a:rPr lang="en-US" dirty="0" err="1"/>
              <a:t>lizards$hprA</a:t>
            </a:r>
            <a:r>
              <a:rPr lang="en-US" dirty="0"/>
              <a:t>)</a:t>
            </a:r>
          </a:p>
          <a:p>
            <a:r>
              <a:rPr lang="en-US" dirty="0" err="1"/>
              <a:t>covmat</a:t>
            </a:r>
            <a:r>
              <a:rPr lang="en-US" dirty="0"/>
              <a:t> &lt;- ape::</a:t>
            </a:r>
            <a:r>
              <a:rPr lang="en-US" dirty="0" err="1"/>
              <a:t>vcv.phylo</a:t>
            </a:r>
            <a:r>
              <a:rPr lang="en-US" dirty="0"/>
              <a:t>(</a:t>
            </a:r>
            <a:r>
              <a:rPr lang="en-US" dirty="0" err="1"/>
              <a:t>puu</a:t>
            </a:r>
            <a:r>
              <a:rPr lang="en-US" dirty="0"/>
              <a:t>)</a:t>
            </a:r>
          </a:p>
          <a:p>
            <a:r>
              <a:rPr lang="en-US" dirty="0" err="1"/>
              <a:t>lizards$traits$species</a:t>
            </a:r>
            <a:r>
              <a:rPr lang="en-US" dirty="0"/>
              <a:t> &lt;-</a:t>
            </a:r>
            <a:r>
              <a:rPr lang="en-US" dirty="0" err="1"/>
              <a:t>rownames</a:t>
            </a:r>
            <a:r>
              <a:rPr lang="en-US" dirty="0"/>
              <a:t>(</a:t>
            </a:r>
            <a:r>
              <a:rPr lang="en-US" dirty="0" err="1"/>
              <a:t>lizards$traits</a:t>
            </a:r>
            <a:r>
              <a:rPr lang="en-US" dirty="0"/>
              <a:t>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843961-5A62-450F-A3FC-AB84D289A1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889" y="3442855"/>
            <a:ext cx="3203511" cy="31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work with brms? (</a:t>
            </a:r>
            <a:r>
              <a:rPr lang="et-EE" dirty="0"/>
              <a:t>7</a:t>
            </a:r>
            <a:r>
              <a:rPr lang="en-US" dirty="0"/>
              <a:t>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3200400"/>
          </a:xfrm>
        </p:spPr>
        <p:txBody>
          <a:bodyPr/>
          <a:lstStyle/>
          <a:p>
            <a:r>
              <a:rPr lang="en-US" dirty="0"/>
              <a:t>fit3 &lt;- </a:t>
            </a:r>
            <a:r>
              <a:rPr lang="en-US" dirty="0" err="1"/>
              <a:t>brm</a:t>
            </a:r>
            <a:r>
              <a:rPr lang="en-US" dirty="0"/>
              <a:t>(</a:t>
            </a:r>
            <a:r>
              <a:rPr lang="en-US" dirty="0" err="1"/>
              <a:t>matur.L</a:t>
            </a:r>
            <a:r>
              <a:rPr lang="en-US" dirty="0"/>
              <a:t> ~ </a:t>
            </a:r>
            <a:r>
              <a:rPr lang="en-US" dirty="0" err="1"/>
              <a:t>age.mat</a:t>
            </a:r>
            <a:r>
              <a:rPr lang="en-US" dirty="0"/>
              <a:t> + (1|gr(species, </a:t>
            </a:r>
            <a:r>
              <a:rPr lang="en-US" dirty="0" err="1"/>
              <a:t>cov</a:t>
            </a:r>
            <a:r>
              <a:rPr lang="en-US" dirty="0"/>
              <a:t> = A)), data = </a:t>
            </a:r>
            <a:r>
              <a:rPr lang="en-US" dirty="0" err="1"/>
              <a:t>lizards$traits</a:t>
            </a:r>
            <a:r>
              <a:rPr lang="en-US" dirty="0"/>
              <a:t>,</a:t>
            </a:r>
            <a:r>
              <a:rPr lang="et-EE" dirty="0"/>
              <a:t>		 </a:t>
            </a:r>
            <a:r>
              <a:rPr lang="en-US" dirty="0"/>
              <a:t>family = gaussian(), data2 = list(A = </a:t>
            </a:r>
            <a:r>
              <a:rPr lang="en-US" dirty="0" err="1"/>
              <a:t>covmat</a:t>
            </a:r>
            <a:r>
              <a:rPr lang="en-US" dirty="0"/>
              <a:t>),</a:t>
            </a:r>
            <a:r>
              <a:rPr lang="et-EE" dirty="0"/>
              <a:t> </a:t>
            </a:r>
            <a:r>
              <a:rPr lang="en-US" dirty="0" err="1"/>
              <a:t>iter</a:t>
            </a:r>
            <a:r>
              <a:rPr lang="en-US" dirty="0"/>
              <a:t> = 5000, warmup =</a:t>
            </a:r>
            <a:r>
              <a:rPr lang="et-EE" dirty="0"/>
              <a:t> </a:t>
            </a:r>
            <a:r>
              <a:rPr lang="en-US" dirty="0"/>
              <a:t>2000,</a:t>
            </a:r>
            <a:r>
              <a:rPr lang="et-EE" dirty="0"/>
              <a:t> </a:t>
            </a:r>
            <a:r>
              <a:rPr lang="en-US" dirty="0"/>
              <a:t>control=list(</a:t>
            </a:r>
            <a:r>
              <a:rPr lang="en-US" dirty="0" err="1"/>
              <a:t>adapt_delta</a:t>
            </a:r>
            <a:r>
              <a:rPr lang="en-US" dirty="0"/>
              <a:t>=0.999</a:t>
            </a:r>
            <a:r>
              <a:rPr lang="et-EE" dirty="0"/>
              <a:t>5</a:t>
            </a:r>
            <a:r>
              <a:rPr lang="en-US" dirty="0"/>
              <a:t>,</a:t>
            </a:r>
            <a:r>
              <a:rPr lang="et-EE" dirty="0"/>
              <a:t> </a:t>
            </a:r>
            <a:r>
              <a:rPr lang="en-US" dirty="0" err="1"/>
              <a:t>max_treedepth</a:t>
            </a:r>
            <a:r>
              <a:rPr lang="en-US" dirty="0"/>
              <a:t>=20))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9011C-3728-423F-8001-51F892D35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025" y="4210050"/>
            <a:ext cx="760095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54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work with brms? (</a:t>
            </a:r>
            <a:r>
              <a:rPr lang="et-EE" dirty="0"/>
              <a:t>8</a:t>
            </a:r>
            <a:r>
              <a:rPr lang="en-US" dirty="0"/>
              <a:t>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3200400"/>
          </a:xfrm>
        </p:spPr>
        <p:txBody>
          <a:bodyPr/>
          <a:lstStyle/>
          <a:p>
            <a:r>
              <a:rPr lang="en-US" dirty="0"/>
              <a:t>plot(</a:t>
            </a:r>
            <a:r>
              <a:rPr lang="en-US" dirty="0" err="1"/>
              <a:t>conditional_effects</a:t>
            </a:r>
            <a:r>
              <a:rPr lang="en-US" dirty="0"/>
              <a:t>(fit3),</a:t>
            </a:r>
            <a:r>
              <a:rPr lang="et-EE" dirty="0"/>
              <a:t> </a:t>
            </a:r>
            <a:r>
              <a:rPr lang="en-US" dirty="0"/>
              <a:t>points=T)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B6D4F-1196-4DB9-B662-BBCCBD8C0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486109"/>
            <a:ext cx="4191000" cy="418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Why</a:t>
            </a:r>
            <a:r>
              <a:rPr lang="et-EE" dirty="0"/>
              <a:t> </a:t>
            </a:r>
            <a:r>
              <a:rPr lang="et-EE" dirty="0" err="1"/>
              <a:t>should</a:t>
            </a:r>
            <a:r>
              <a:rPr lang="en-US" dirty="0"/>
              <a:t> I work with brms?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3200400"/>
          </a:xfrm>
        </p:spPr>
        <p:txBody>
          <a:bodyPr/>
          <a:lstStyle/>
          <a:p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fit</a:t>
            </a:r>
            <a:r>
              <a:rPr lang="et-EE" dirty="0"/>
              <a:t> </a:t>
            </a:r>
            <a:r>
              <a:rPr lang="et-EE" dirty="0" err="1"/>
              <a:t>some</a:t>
            </a:r>
            <a:r>
              <a:rPr lang="et-EE" dirty="0"/>
              <a:t> </a:t>
            </a:r>
            <a:r>
              <a:rPr lang="et-EE" dirty="0" err="1"/>
              <a:t>models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would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easily</a:t>
            </a:r>
            <a:r>
              <a:rPr lang="et-EE" dirty="0"/>
              <a:t> </a:t>
            </a:r>
            <a:r>
              <a:rPr lang="et-EE" dirty="0" err="1"/>
              <a:t>able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fit</a:t>
            </a:r>
            <a:r>
              <a:rPr lang="et-EE" dirty="0"/>
              <a:t> </a:t>
            </a:r>
            <a:r>
              <a:rPr lang="et-EE" dirty="0" err="1"/>
              <a:t>otherwise</a:t>
            </a:r>
            <a:r>
              <a:rPr lang="et-EE" dirty="0"/>
              <a:t> (</a:t>
            </a:r>
            <a:r>
              <a:rPr lang="et-EE" dirty="0" err="1"/>
              <a:t>e.g</a:t>
            </a:r>
            <a:r>
              <a:rPr lang="et-EE" dirty="0"/>
              <a:t>. </a:t>
            </a:r>
            <a:r>
              <a:rPr lang="et-EE" dirty="0" err="1"/>
              <a:t>phylogenetic</a:t>
            </a:r>
            <a:r>
              <a:rPr lang="et-EE" dirty="0"/>
              <a:t> GLMM).</a:t>
            </a:r>
          </a:p>
          <a:p>
            <a:r>
              <a:rPr lang="et-EE" dirty="0" err="1"/>
              <a:t>We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easily</a:t>
            </a:r>
            <a:r>
              <a:rPr lang="et-EE" dirty="0"/>
              <a:t> do </a:t>
            </a:r>
            <a:r>
              <a:rPr lang="et-EE" dirty="0" err="1"/>
              <a:t>posterior</a:t>
            </a:r>
            <a:r>
              <a:rPr lang="et-EE" dirty="0"/>
              <a:t> </a:t>
            </a:r>
            <a:r>
              <a:rPr lang="et-EE" dirty="0" err="1"/>
              <a:t>predictive</a:t>
            </a:r>
            <a:r>
              <a:rPr lang="et-EE" dirty="0"/>
              <a:t> </a:t>
            </a:r>
            <a:r>
              <a:rPr lang="et-EE" dirty="0" err="1"/>
              <a:t>checks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assess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model</a:t>
            </a:r>
            <a:r>
              <a:rPr lang="et-EE" dirty="0"/>
              <a:t>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08EF01-BCEA-4CAB-878E-E3F47A19E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485900"/>
            <a:ext cx="3167062" cy="316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85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Pre-requirements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/>
              <a:t>See </a:t>
            </a:r>
            <a:r>
              <a:rPr lang="et-EE" dirty="0" err="1"/>
              <a:t>here</a:t>
            </a:r>
            <a:r>
              <a:rPr lang="et-EE" dirty="0"/>
              <a:t>: </a:t>
            </a:r>
            <a:r>
              <a:rPr lang="en-US" dirty="0">
                <a:hlinkClick r:id="rId2"/>
              </a:rPr>
              <a:t>https://github.com/stan-dev/rstan/wiki/RStan-Getting-Started</a:t>
            </a:r>
            <a:endParaRPr lang="et-EE" dirty="0"/>
          </a:p>
          <a:p>
            <a:endParaRPr lang="et-EE" dirty="0"/>
          </a:p>
          <a:p>
            <a:r>
              <a:rPr lang="et-EE" dirty="0" err="1"/>
              <a:t>Nothing</a:t>
            </a:r>
            <a:r>
              <a:rPr lang="et-EE" dirty="0"/>
              <a:t> too </a:t>
            </a:r>
            <a:r>
              <a:rPr lang="et-EE" dirty="0" err="1"/>
              <a:t>complicated</a:t>
            </a:r>
            <a:r>
              <a:rPr lang="et-EE" dirty="0"/>
              <a:t> 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some</a:t>
            </a:r>
            <a:r>
              <a:rPr lang="et-EE" dirty="0"/>
              <a:t> </a:t>
            </a:r>
            <a:r>
              <a:rPr lang="et-EE" dirty="0" err="1"/>
              <a:t>steps</a:t>
            </a:r>
            <a:r>
              <a:rPr lang="et-EE" dirty="0"/>
              <a:t> are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outside</a:t>
            </a:r>
            <a:r>
              <a:rPr lang="et-EE" dirty="0"/>
              <a:t> R </a:t>
            </a:r>
            <a:r>
              <a:rPr lang="et-EE" dirty="0" err="1"/>
              <a:t>environment</a:t>
            </a:r>
            <a:r>
              <a:rPr lang="et-EE" dirty="0"/>
              <a:t>.</a:t>
            </a:r>
          </a:p>
          <a:p>
            <a:endParaRPr lang="et-EE" dirty="0"/>
          </a:p>
          <a:p>
            <a:r>
              <a:rPr lang="et-EE" dirty="0" err="1"/>
              <a:t>Final</a:t>
            </a:r>
            <a:r>
              <a:rPr lang="et-EE" dirty="0"/>
              <a:t> </a:t>
            </a:r>
            <a:r>
              <a:rPr lang="et-EE" dirty="0" err="1"/>
              <a:t>step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installation</a:t>
            </a:r>
            <a:r>
              <a:rPr lang="et-EE" dirty="0"/>
              <a:t> of </a:t>
            </a:r>
            <a:r>
              <a:rPr lang="et-EE" dirty="0" err="1"/>
              <a:t>package</a:t>
            </a:r>
            <a:r>
              <a:rPr lang="et-EE" dirty="0"/>
              <a:t> </a:t>
            </a:r>
            <a:r>
              <a:rPr lang="et-EE" dirty="0" err="1"/>
              <a:t>brms</a:t>
            </a:r>
            <a:r>
              <a:rPr lang="et-EE" dirty="0"/>
              <a:t> in R.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23018"/>
            <a:ext cx="7543800" cy="1325563"/>
          </a:xfrm>
        </p:spPr>
        <p:txBody>
          <a:bodyPr/>
          <a:lstStyle/>
          <a:p>
            <a:r>
              <a:rPr lang="et-EE" dirty="0" err="1"/>
              <a:t>Useful</a:t>
            </a:r>
            <a:r>
              <a:rPr lang="et-EE" dirty="0"/>
              <a:t> </a:t>
            </a:r>
            <a:r>
              <a:rPr lang="et-EE" dirty="0" err="1"/>
              <a:t>links</a:t>
            </a:r>
            <a:r>
              <a:rPr lang="et-EE" dirty="0"/>
              <a:t>/</a:t>
            </a:r>
            <a:r>
              <a:rPr lang="et-EE" dirty="0" err="1"/>
              <a:t>searches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86000" y="685799"/>
            <a:ext cx="9296400" cy="5029200"/>
          </a:xfrm>
        </p:spPr>
        <p:txBody>
          <a:bodyPr/>
          <a:lstStyle/>
          <a:p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/>
              <a:t>Stancon</a:t>
            </a:r>
            <a:r>
              <a:rPr lang="et-EE" dirty="0"/>
              <a:t> 2018 &amp; 2020 (</a:t>
            </a:r>
            <a:r>
              <a:rPr lang="et-EE" dirty="0" err="1"/>
              <a:t>youtube</a:t>
            </a:r>
            <a:r>
              <a:rPr lang="et-EE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/>
              <a:t>Bayesian</a:t>
            </a:r>
            <a:r>
              <a:rPr lang="et-EE" dirty="0"/>
              <a:t> </a:t>
            </a:r>
            <a:r>
              <a:rPr lang="et-EE" dirty="0" err="1"/>
              <a:t>workflow</a:t>
            </a:r>
            <a:r>
              <a:rPr lang="et-EE" dirty="0"/>
              <a:t> (</a:t>
            </a:r>
            <a:r>
              <a:rPr lang="et-EE" dirty="0">
                <a:hlinkClick r:id="rId3"/>
              </a:rPr>
              <a:t>https://arxiv.org/pdf/2011.01808.pdf</a:t>
            </a:r>
            <a:r>
              <a:rPr lang="et-EE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/>
              <a:t>Generable</a:t>
            </a:r>
            <a:r>
              <a:rPr lang="et-EE" dirty="0"/>
              <a:t> (</a:t>
            </a:r>
            <a:r>
              <a:rPr lang="et-EE" dirty="0" err="1"/>
              <a:t>youtube</a:t>
            </a:r>
            <a:r>
              <a:rPr lang="et-EE" dirty="0"/>
              <a:t> </a:t>
            </a:r>
            <a:r>
              <a:rPr lang="et-EE" dirty="0" err="1"/>
              <a:t>channel</a:t>
            </a:r>
            <a:r>
              <a:rPr lang="et-EE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Learning Bayesian Statistics</a:t>
            </a:r>
            <a:r>
              <a:rPr lang="et-EE" dirty="0"/>
              <a:t> (</a:t>
            </a:r>
            <a:r>
              <a:rPr lang="et-EE" dirty="0" err="1"/>
              <a:t>podcast</a:t>
            </a:r>
            <a:r>
              <a:rPr lang="et-EE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/>
              <a:t>Bayesian</a:t>
            </a:r>
            <a:r>
              <a:rPr lang="et-EE" dirty="0"/>
              <a:t> </a:t>
            </a:r>
            <a:r>
              <a:rPr lang="et-EE" dirty="0" err="1"/>
              <a:t>Data</a:t>
            </a:r>
            <a:r>
              <a:rPr lang="et-EE" dirty="0"/>
              <a:t> </a:t>
            </a:r>
            <a:r>
              <a:rPr lang="et-EE" dirty="0" err="1"/>
              <a:t>Analysis</a:t>
            </a:r>
            <a:r>
              <a:rPr lang="et-EE" dirty="0"/>
              <a:t> </a:t>
            </a:r>
            <a:r>
              <a:rPr lang="et-EE" dirty="0" err="1"/>
              <a:t>course</a:t>
            </a:r>
            <a:r>
              <a:rPr lang="et-EE" dirty="0"/>
              <a:t> (</a:t>
            </a:r>
            <a:r>
              <a:rPr lang="et-EE" dirty="0">
                <a:hlinkClick r:id="rId4"/>
              </a:rPr>
              <a:t>https://github.com/avehtari/BDA_course_Aalto</a:t>
            </a:r>
            <a:r>
              <a:rPr lang="et-EE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/>
              <a:t>BDA3 </a:t>
            </a:r>
            <a:r>
              <a:rPr lang="et-EE" dirty="0" err="1"/>
              <a:t>book</a:t>
            </a:r>
            <a:r>
              <a:rPr lang="et-EE" dirty="0"/>
              <a:t> (</a:t>
            </a:r>
            <a:r>
              <a:rPr lang="et-EE" dirty="0">
                <a:hlinkClick r:id="rId5"/>
              </a:rPr>
              <a:t>http://www.stat.columbia.edu/~gelman/book/</a:t>
            </a:r>
            <a:r>
              <a:rPr lang="et-EE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/>
              <a:t>Statistical</a:t>
            </a:r>
            <a:r>
              <a:rPr lang="et-EE" dirty="0"/>
              <a:t> </a:t>
            </a:r>
            <a:r>
              <a:rPr lang="et-EE" dirty="0" err="1"/>
              <a:t>rethinking</a:t>
            </a:r>
            <a:r>
              <a:rPr lang="et-EE" dirty="0"/>
              <a:t> </a:t>
            </a:r>
            <a:r>
              <a:rPr lang="et-EE" dirty="0" err="1"/>
              <a:t>course</a:t>
            </a:r>
            <a:r>
              <a:rPr lang="et-EE" dirty="0"/>
              <a:t> (</a:t>
            </a:r>
            <a:r>
              <a:rPr lang="et-EE" dirty="0" err="1"/>
              <a:t>youtube</a:t>
            </a:r>
            <a:r>
              <a:rPr lang="et-EE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t-EE" dirty="0" err="1"/>
              <a:t>Statistical</a:t>
            </a:r>
            <a:r>
              <a:rPr lang="et-EE" dirty="0"/>
              <a:t> </a:t>
            </a:r>
            <a:r>
              <a:rPr lang="et-EE" dirty="0" err="1"/>
              <a:t>rethinking</a:t>
            </a:r>
            <a:r>
              <a:rPr lang="et-EE" dirty="0"/>
              <a:t> </a:t>
            </a:r>
            <a:r>
              <a:rPr lang="et-EE" dirty="0" err="1"/>
              <a:t>with</a:t>
            </a:r>
            <a:r>
              <a:rPr lang="et-EE" dirty="0"/>
              <a:t> </a:t>
            </a:r>
            <a:r>
              <a:rPr lang="et-EE" dirty="0" err="1"/>
              <a:t>brms</a:t>
            </a:r>
            <a:r>
              <a:rPr lang="et-EE" dirty="0"/>
              <a:t> (</a:t>
            </a:r>
            <a:r>
              <a:rPr lang="et-EE" dirty="0">
                <a:hlinkClick r:id="rId6"/>
              </a:rPr>
              <a:t>https://bookdown.org/content/4857/</a:t>
            </a:r>
            <a:r>
              <a:rPr lang="et-EE" dirty="0"/>
              <a:t>)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BDD849-0C87-433F-AC30-D641EF5826B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600" y="1371600"/>
            <a:ext cx="3276000" cy="2743200"/>
          </a:xfrm>
        </p:spPr>
        <p:txBody>
          <a:bodyPr/>
          <a:lstStyle/>
          <a:p>
            <a:pPr marL="0" indent="0">
              <a:buNone/>
            </a:pPr>
            <a:r>
              <a:rPr lang="et-EE" dirty="0" err="1"/>
              <a:t>Thank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!</a:t>
            </a:r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err="1"/>
              <a:t>Questions</a:t>
            </a:r>
            <a:r>
              <a:rPr lang="et-EE" dirty="0"/>
              <a:t>?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802E652-9FE7-4EE8-A48C-72AEA7FC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3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/>
              <a:t>My</a:t>
            </a:r>
            <a:r>
              <a:rPr lang="et-EE" dirty="0"/>
              <a:t> aim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know</a:t>
            </a:r>
            <a:r>
              <a:rPr lang="et-EE" dirty="0"/>
              <a:t> </a:t>
            </a:r>
            <a:r>
              <a:rPr lang="et-EE" dirty="0" err="1"/>
              <a:t>Bayesian</a:t>
            </a:r>
            <a:r>
              <a:rPr lang="et-EE" dirty="0"/>
              <a:t> </a:t>
            </a:r>
            <a:r>
              <a:rPr lang="et-EE" dirty="0" err="1"/>
              <a:t>inference</a:t>
            </a:r>
            <a:r>
              <a:rPr lang="et-EE" dirty="0"/>
              <a:t> </a:t>
            </a:r>
            <a:r>
              <a:rPr lang="et-EE" dirty="0" err="1"/>
              <a:t>exists</a:t>
            </a:r>
            <a:r>
              <a:rPr lang="et-EE" dirty="0"/>
              <a:t>. </a:t>
            </a:r>
          </a:p>
          <a:p>
            <a:r>
              <a:rPr lang="et-EE" dirty="0" err="1"/>
              <a:t>After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will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know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is</a:t>
            </a:r>
            <a:r>
              <a:rPr lang="et-EE" dirty="0"/>
              <a:t> (</a:t>
            </a:r>
            <a:r>
              <a:rPr lang="et-EE" dirty="0" err="1"/>
              <a:t>now</a:t>
            </a:r>
            <a:r>
              <a:rPr lang="et-EE" dirty="0"/>
              <a:t>) </a:t>
            </a:r>
            <a:r>
              <a:rPr lang="et-EE" dirty="0" err="1"/>
              <a:t>completely</a:t>
            </a:r>
            <a:r>
              <a:rPr lang="et-EE" dirty="0"/>
              <a:t> </a:t>
            </a:r>
            <a:r>
              <a:rPr lang="et-EE" dirty="0" err="1"/>
              <a:t>feasible</a:t>
            </a:r>
            <a:r>
              <a:rPr lang="et-EE" dirty="0"/>
              <a:t> and </a:t>
            </a:r>
            <a:r>
              <a:rPr lang="et-EE" dirty="0" err="1"/>
              <a:t>if</a:t>
            </a:r>
            <a:r>
              <a:rPr lang="et-EE" dirty="0"/>
              <a:t> </a:t>
            </a:r>
            <a:r>
              <a:rPr lang="et-EE" dirty="0" err="1"/>
              <a:t>your</a:t>
            </a:r>
            <a:r>
              <a:rPr lang="et-EE" dirty="0"/>
              <a:t> </a:t>
            </a:r>
            <a:r>
              <a:rPr lang="et-EE" dirty="0" err="1"/>
              <a:t>research</a:t>
            </a:r>
            <a:r>
              <a:rPr lang="et-EE" dirty="0"/>
              <a:t> </a:t>
            </a:r>
            <a:r>
              <a:rPr lang="et-EE" dirty="0" err="1"/>
              <a:t>should</a:t>
            </a:r>
            <a:r>
              <a:rPr lang="et-EE" dirty="0"/>
              <a:t> </a:t>
            </a:r>
            <a:r>
              <a:rPr lang="et-EE" dirty="0" err="1"/>
              <a:t>include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then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know</a:t>
            </a:r>
            <a:r>
              <a:rPr lang="et-EE" dirty="0"/>
              <a:t> </a:t>
            </a:r>
            <a:r>
              <a:rPr lang="et-EE" dirty="0" err="1"/>
              <a:t>where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start.</a:t>
            </a:r>
          </a:p>
          <a:p>
            <a:r>
              <a:rPr lang="et-EE" dirty="0" err="1"/>
              <a:t>When</a:t>
            </a:r>
            <a:r>
              <a:rPr lang="et-EE" dirty="0"/>
              <a:t> </a:t>
            </a:r>
            <a:r>
              <a:rPr lang="et-EE" dirty="0" err="1"/>
              <a:t>reviewing</a:t>
            </a:r>
            <a:r>
              <a:rPr lang="et-EE" dirty="0"/>
              <a:t> a </a:t>
            </a:r>
            <a:r>
              <a:rPr lang="et-EE" dirty="0" err="1"/>
              <a:t>paper</a:t>
            </a:r>
            <a:r>
              <a:rPr lang="et-EE" dirty="0"/>
              <a:t>/</a:t>
            </a:r>
            <a:r>
              <a:rPr lang="et-EE" dirty="0" err="1"/>
              <a:t>watching</a:t>
            </a:r>
            <a:r>
              <a:rPr lang="et-EE" dirty="0"/>
              <a:t> a </a:t>
            </a:r>
            <a:r>
              <a:rPr lang="et-EE" dirty="0" err="1"/>
              <a:t>presentation</a:t>
            </a:r>
            <a:r>
              <a:rPr lang="et-EE" dirty="0"/>
              <a:t> </a:t>
            </a:r>
            <a:r>
              <a:rPr lang="et-EE" dirty="0" err="1"/>
              <a:t>you</a:t>
            </a:r>
            <a:r>
              <a:rPr lang="et-EE" dirty="0"/>
              <a:t> </a:t>
            </a:r>
            <a:r>
              <a:rPr lang="et-EE" dirty="0" err="1"/>
              <a:t>know</a:t>
            </a:r>
            <a:r>
              <a:rPr lang="et-EE" dirty="0"/>
              <a:t> </a:t>
            </a:r>
            <a:r>
              <a:rPr lang="et-EE" dirty="0" err="1"/>
              <a:t>what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look </a:t>
            </a:r>
            <a:r>
              <a:rPr lang="et-EE" dirty="0" err="1"/>
              <a:t>for</a:t>
            </a:r>
            <a:r>
              <a:rPr lang="et-EE" dirty="0"/>
              <a:t> and </a:t>
            </a:r>
            <a:r>
              <a:rPr lang="et-EE" dirty="0" err="1"/>
              <a:t>how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comprehend</a:t>
            </a:r>
            <a:r>
              <a:rPr lang="et-EE" dirty="0"/>
              <a:t> </a:t>
            </a:r>
            <a:r>
              <a:rPr lang="et-EE" dirty="0" err="1"/>
              <a:t>things</a:t>
            </a:r>
            <a:r>
              <a:rPr lang="et-EE" dirty="0"/>
              <a:t>.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4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addition to the usual model choice (e.g. binomial </a:t>
            </a:r>
            <a:r>
              <a:rPr lang="en-US" dirty="0" err="1"/>
              <a:t>glm</a:t>
            </a:r>
            <a:r>
              <a:rPr lang="en-US" dirty="0"/>
              <a:t>, linear mixed model) we also give prior distributions to model parameters.</a:t>
            </a:r>
          </a:p>
          <a:p>
            <a:endParaRPr lang="en-US" dirty="0"/>
          </a:p>
          <a:p>
            <a:r>
              <a:rPr lang="en-US" dirty="0"/>
              <a:t>This allows us to get as a result posterior distributions of the model parameters (i.e. level of plausible variation is already included in the result)</a:t>
            </a:r>
            <a:r>
              <a:rPr lang="et-EE" dirty="0"/>
              <a:t>.</a:t>
            </a:r>
            <a:r>
              <a:rPr lang="en-US" dirty="0"/>
              <a:t> 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93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Too </a:t>
            </a:r>
            <a:r>
              <a:rPr lang="et-EE" dirty="0" err="1"/>
              <a:t>good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true</a:t>
            </a:r>
            <a:r>
              <a:rPr lang="et-EE" dirty="0"/>
              <a:t>?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t-EE" dirty="0" err="1"/>
              <a:t>Typically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posterior</a:t>
            </a:r>
            <a:r>
              <a:rPr lang="et-EE" dirty="0"/>
              <a:t> </a:t>
            </a:r>
            <a:r>
              <a:rPr lang="et-EE" dirty="0" err="1"/>
              <a:t>cannot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worked</a:t>
            </a:r>
            <a:r>
              <a:rPr lang="et-EE" dirty="0"/>
              <a:t> </a:t>
            </a:r>
            <a:r>
              <a:rPr lang="et-EE" dirty="0" err="1"/>
              <a:t>out</a:t>
            </a:r>
            <a:r>
              <a:rPr lang="et-EE" dirty="0"/>
              <a:t> </a:t>
            </a:r>
            <a:r>
              <a:rPr lang="et-EE" dirty="0" err="1"/>
              <a:t>analytically</a:t>
            </a:r>
            <a:r>
              <a:rPr lang="et-EE" dirty="0"/>
              <a:t> and </a:t>
            </a:r>
            <a:r>
              <a:rPr lang="et-EE" dirty="0" err="1"/>
              <a:t>one</a:t>
            </a:r>
            <a:r>
              <a:rPr lang="et-EE" dirty="0"/>
              <a:t> </a:t>
            </a:r>
            <a:r>
              <a:rPr lang="et-EE" dirty="0" err="1"/>
              <a:t>has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simulate</a:t>
            </a:r>
            <a:r>
              <a:rPr lang="et-EE" dirty="0"/>
              <a:t> </a:t>
            </a:r>
            <a:r>
              <a:rPr lang="et-EE" dirty="0" err="1"/>
              <a:t>from</a:t>
            </a:r>
            <a:r>
              <a:rPr lang="et-EE" dirty="0"/>
              <a:t> </a:t>
            </a:r>
            <a:r>
              <a:rPr lang="et-EE" dirty="0" err="1"/>
              <a:t>it</a:t>
            </a:r>
            <a:r>
              <a:rPr lang="et-EE" dirty="0"/>
              <a:t> 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can’t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done</a:t>
            </a:r>
            <a:r>
              <a:rPr lang="et-EE" dirty="0"/>
              <a:t> </a:t>
            </a:r>
            <a:r>
              <a:rPr lang="et-EE" dirty="0" err="1"/>
              <a:t>directly</a:t>
            </a:r>
            <a:r>
              <a:rPr lang="et-EE" dirty="0"/>
              <a:t> 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using</a:t>
            </a:r>
            <a:r>
              <a:rPr lang="et-EE" dirty="0"/>
              <a:t> </a:t>
            </a:r>
            <a:r>
              <a:rPr lang="et-EE" dirty="0" err="1"/>
              <a:t>Markov</a:t>
            </a:r>
            <a:r>
              <a:rPr lang="et-EE" dirty="0"/>
              <a:t> </a:t>
            </a:r>
            <a:r>
              <a:rPr lang="et-EE" dirty="0" err="1"/>
              <a:t>Chain</a:t>
            </a:r>
            <a:r>
              <a:rPr lang="et-EE" dirty="0"/>
              <a:t> Monte Carlo (MCMC; a </a:t>
            </a:r>
            <a:r>
              <a:rPr lang="et-EE" dirty="0" err="1"/>
              <a:t>simulation</a:t>
            </a:r>
            <a:r>
              <a:rPr lang="et-EE" dirty="0"/>
              <a:t> </a:t>
            </a:r>
            <a:r>
              <a:rPr lang="et-EE" dirty="0" err="1"/>
              <a:t>process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converges</a:t>
            </a:r>
            <a:r>
              <a:rPr lang="et-EE" dirty="0"/>
              <a:t> </a:t>
            </a:r>
            <a:r>
              <a:rPr lang="et-EE" dirty="0" err="1"/>
              <a:t>to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desired</a:t>
            </a:r>
            <a:r>
              <a:rPr lang="et-EE" dirty="0"/>
              <a:t> </a:t>
            </a:r>
            <a:r>
              <a:rPr lang="et-EE" dirty="0" err="1"/>
              <a:t>distribution</a:t>
            </a:r>
            <a:r>
              <a:rPr lang="et-EE" dirty="0"/>
              <a:t>).</a:t>
            </a:r>
          </a:p>
          <a:p>
            <a:endParaRPr lang="et-EE" dirty="0"/>
          </a:p>
          <a:p>
            <a:r>
              <a:rPr lang="et-EE" dirty="0" err="1"/>
              <a:t>This</a:t>
            </a:r>
            <a:r>
              <a:rPr lang="et-EE" dirty="0"/>
              <a:t> </a:t>
            </a:r>
            <a:r>
              <a:rPr lang="et-EE" dirty="0" err="1"/>
              <a:t>means</a:t>
            </a:r>
            <a:r>
              <a:rPr lang="et-EE" dirty="0"/>
              <a:t> </a:t>
            </a:r>
            <a:r>
              <a:rPr lang="et-EE" dirty="0" err="1"/>
              <a:t>that</a:t>
            </a:r>
            <a:r>
              <a:rPr lang="et-EE" dirty="0"/>
              <a:t> </a:t>
            </a:r>
            <a:r>
              <a:rPr lang="et-EE" dirty="0" err="1"/>
              <a:t>potentially</a:t>
            </a:r>
            <a:r>
              <a:rPr lang="et-EE" dirty="0"/>
              <a:t>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convergence</a:t>
            </a:r>
            <a:r>
              <a:rPr lang="et-EE" dirty="0"/>
              <a:t> </a:t>
            </a:r>
            <a:r>
              <a:rPr lang="et-EE" dirty="0" err="1"/>
              <a:t>can</a:t>
            </a:r>
            <a:r>
              <a:rPr lang="et-EE" dirty="0"/>
              <a:t> </a:t>
            </a:r>
            <a:r>
              <a:rPr lang="et-EE" dirty="0" err="1"/>
              <a:t>be</a:t>
            </a:r>
            <a:r>
              <a:rPr lang="et-EE" dirty="0"/>
              <a:t> </a:t>
            </a:r>
            <a:r>
              <a:rPr lang="et-EE" dirty="0" err="1"/>
              <a:t>slow</a:t>
            </a:r>
            <a:r>
              <a:rPr lang="et-EE" dirty="0"/>
              <a:t> and </a:t>
            </a:r>
            <a:r>
              <a:rPr lang="et-EE" dirty="0" err="1"/>
              <a:t>the</a:t>
            </a:r>
            <a:r>
              <a:rPr lang="et-EE" dirty="0"/>
              <a:t> </a:t>
            </a:r>
            <a:r>
              <a:rPr lang="et-EE" dirty="0" err="1"/>
              <a:t>whole</a:t>
            </a:r>
            <a:r>
              <a:rPr lang="et-EE" dirty="0"/>
              <a:t> </a:t>
            </a:r>
            <a:r>
              <a:rPr lang="et-EE" dirty="0" err="1"/>
              <a:t>process</a:t>
            </a:r>
            <a:r>
              <a:rPr lang="et-EE" dirty="0"/>
              <a:t> </a:t>
            </a:r>
            <a:r>
              <a:rPr lang="et-EE" dirty="0" err="1"/>
              <a:t>very</a:t>
            </a:r>
            <a:r>
              <a:rPr lang="et-EE" dirty="0"/>
              <a:t> </a:t>
            </a:r>
            <a:r>
              <a:rPr lang="et-EE" dirty="0" err="1"/>
              <a:t>time-consuming</a:t>
            </a:r>
            <a:r>
              <a:rPr lang="et-EE" dirty="0"/>
              <a:t> (</a:t>
            </a:r>
            <a:r>
              <a:rPr lang="et-EE" dirty="0" err="1"/>
              <a:t>but</a:t>
            </a:r>
            <a:r>
              <a:rPr lang="et-EE" dirty="0"/>
              <a:t> </a:t>
            </a:r>
            <a:r>
              <a:rPr lang="et-EE" dirty="0" err="1"/>
              <a:t>also</a:t>
            </a:r>
            <a:r>
              <a:rPr lang="et-EE" dirty="0"/>
              <a:t> </a:t>
            </a:r>
            <a:r>
              <a:rPr lang="et-EE" dirty="0" err="1"/>
              <a:t>lets</a:t>
            </a:r>
            <a:r>
              <a:rPr lang="et-EE" dirty="0"/>
              <a:t> </a:t>
            </a:r>
            <a:r>
              <a:rPr lang="et-EE" dirty="0" err="1"/>
              <a:t>not</a:t>
            </a:r>
            <a:r>
              <a:rPr lang="et-EE" dirty="0"/>
              <a:t> </a:t>
            </a:r>
            <a:r>
              <a:rPr lang="et-EE" dirty="0" err="1"/>
              <a:t>compare</a:t>
            </a:r>
            <a:r>
              <a:rPr lang="et-EE" dirty="0"/>
              <a:t> </a:t>
            </a:r>
            <a:r>
              <a:rPr lang="et-EE" dirty="0" err="1"/>
              <a:t>apples</a:t>
            </a:r>
            <a:r>
              <a:rPr lang="et-EE" dirty="0"/>
              <a:t> and </a:t>
            </a:r>
            <a:r>
              <a:rPr lang="et-EE" dirty="0" err="1"/>
              <a:t>oranges</a:t>
            </a:r>
            <a:r>
              <a:rPr lang="et-EE" dirty="0"/>
              <a:t>).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31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Niche no more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Developments in Hamiltonian Monte Carlo (HMC; a clever approach to make the convergence more rapid) mean that even models with large number of parameters can now be „fitted“ fairly rapidly.</a:t>
            </a:r>
          </a:p>
          <a:p>
            <a:endParaRPr lang="en-US" dirty="0"/>
          </a:p>
          <a:p>
            <a:r>
              <a:rPr lang="en-US" dirty="0"/>
              <a:t>Specialized software Stan can be used to use HMC but R package brms allows to use Stan indirectly using R modelling language. Many of the most often used models are available. </a:t>
            </a:r>
          </a:p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49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author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14305-DCE1-4C70-842D-8CA506605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484603"/>
            <a:ext cx="7543800" cy="4535197"/>
          </a:xfrm>
        </p:spPr>
        <p:txBody>
          <a:bodyPr/>
          <a:lstStyle/>
          <a:p>
            <a:r>
              <a:rPr lang="en-US" dirty="0"/>
              <a:t>A wide range of distributions and link functions are supported, allowing users to fit – among others – linear, robust linear, binomial, Poisson, survival, response times, ordinal, quantile, zero-inflated, hurdle, and even non-linear models all in a multilevel context. </a:t>
            </a:r>
          </a:p>
          <a:p>
            <a:endParaRPr lang="en-US" dirty="0"/>
          </a:p>
          <a:p>
            <a:r>
              <a:rPr lang="en-US" dirty="0"/>
              <a:t>Further modeling options include autocorrelation of the response variable, user defined covariance structures, censored data, as well as meta</a:t>
            </a:r>
            <a:r>
              <a:rPr lang="et-EE" dirty="0"/>
              <a:t>-</a:t>
            </a:r>
            <a:r>
              <a:rPr lang="en-US" dirty="0"/>
              <a:t>analytic standard errors. </a:t>
            </a:r>
          </a:p>
          <a:p>
            <a:r>
              <a:rPr lang="en-US" sz="1600" dirty="0" err="1"/>
              <a:t>Bürkner</a:t>
            </a:r>
            <a:r>
              <a:rPr lang="en-US" sz="1600" dirty="0"/>
              <a:t> PC (2017). “brms: An R Package for Bayesian Multilevel Models using Stan.” Journal of Statistical Software, 80(1), 1–28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22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brms work?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B7260D-52D3-47C7-9D93-CD383D864D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74633"/>
            <a:ext cx="5925308" cy="46949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E74024-BD80-4881-ADD2-93D6EA39A7DB}"/>
              </a:ext>
            </a:extLst>
          </p:cNvPr>
          <p:cNvSpPr txBox="1"/>
          <p:nvPr/>
        </p:nvSpPr>
        <p:spPr>
          <a:xfrm>
            <a:off x="3906176" y="6169597"/>
            <a:ext cx="72952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err="1">
                <a:latin typeface="+mn-lt"/>
              </a:rPr>
              <a:t>Bürkner</a:t>
            </a:r>
            <a:r>
              <a:rPr lang="en-US" sz="1600" dirty="0">
                <a:latin typeface="+mn-lt"/>
              </a:rPr>
              <a:t> PC (2017). “brms: An R Package for Bayesian Multilevel Models using Stan.” Journal of Statistical Software, 80(1), 1–28</a:t>
            </a:r>
          </a:p>
        </p:txBody>
      </p:sp>
    </p:spTree>
    <p:extLst>
      <p:ext uri="{BB962C8B-B14F-4D97-AF65-F5344CB8AC3E}">
        <p14:creationId xmlns:p14="http://schemas.microsoft.com/office/powerpoint/2010/main" val="18228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work with brms?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library(MASS)</a:t>
            </a:r>
          </a:p>
          <a:p>
            <a:r>
              <a:rPr lang="en-US" dirty="0"/>
              <a:t>head(cabbages)</a:t>
            </a:r>
          </a:p>
          <a:p>
            <a:r>
              <a:rPr lang="en-US" dirty="0">
                <a:solidFill>
                  <a:srgbClr val="000000"/>
                </a:solidFill>
              </a:rPr>
              <a:t>  Cult Date </a:t>
            </a:r>
            <a:r>
              <a:rPr lang="en-US" dirty="0" err="1">
                <a:solidFill>
                  <a:srgbClr val="000000"/>
                </a:solidFill>
              </a:rPr>
              <a:t>HeadWt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VitC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1  c39  d16    2.5   51</a:t>
            </a:r>
          </a:p>
          <a:p>
            <a:r>
              <a:rPr lang="en-US" dirty="0">
                <a:solidFill>
                  <a:srgbClr val="000000"/>
                </a:solidFill>
              </a:rPr>
              <a:t>2  c39  d16    2.2   55</a:t>
            </a:r>
          </a:p>
          <a:p>
            <a:r>
              <a:rPr lang="en-US" dirty="0">
                <a:solidFill>
                  <a:srgbClr val="000000"/>
                </a:solidFill>
              </a:rPr>
              <a:t>3  c39  d16    3.1   45</a:t>
            </a:r>
          </a:p>
          <a:p>
            <a:r>
              <a:rPr lang="en-US" dirty="0">
                <a:solidFill>
                  <a:srgbClr val="000000"/>
                </a:solidFill>
              </a:rPr>
              <a:t>4  c39  d16    4.3   42</a:t>
            </a:r>
          </a:p>
          <a:p>
            <a:r>
              <a:rPr lang="en-US" dirty="0">
                <a:solidFill>
                  <a:srgbClr val="000000"/>
                </a:solidFill>
              </a:rPr>
              <a:t>5  c39  d16    2.5   53</a:t>
            </a:r>
          </a:p>
          <a:p>
            <a:r>
              <a:rPr lang="en-US" dirty="0">
                <a:solidFill>
                  <a:srgbClr val="000000"/>
                </a:solidFill>
              </a:rPr>
              <a:t>6  c39  d16    4.3   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477CCE5-82F3-4C04-95A3-434E7FE86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I work with brms? (2)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8CE45D5-D485-4391-9FFB-A6D88611FF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EBFE8-26B2-4811-908E-3FA7877EA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ADBB38E-37F0-4099-9E14-30415241E9A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2F9B6-19CD-48AE-AEE1-12F49DF732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38600" y="1828800"/>
            <a:ext cx="7543800" cy="1066800"/>
          </a:xfrm>
        </p:spPr>
        <p:txBody>
          <a:bodyPr/>
          <a:lstStyle/>
          <a:p>
            <a:r>
              <a:rPr lang="en-US" dirty="0"/>
              <a:t>fit1 &lt;- </a:t>
            </a:r>
            <a:r>
              <a:rPr lang="en-US" dirty="0" err="1"/>
              <a:t>brm</a:t>
            </a:r>
            <a:r>
              <a:rPr lang="en-US" dirty="0"/>
              <a:t>(formula = </a:t>
            </a:r>
            <a:r>
              <a:rPr lang="en-US" dirty="0" err="1"/>
              <a:t>VitC~Cult</a:t>
            </a:r>
            <a:r>
              <a:rPr lang="en-US" dirty="0"/>
              <a:t>*Date, data=cabbages, family = gaussian())</a:t>
            </a:r>
          </a:p>
          <a:p>
            <a:endParaRPr lang="en-US" dirty="0"/>
          </a:p>
          <a:p>
            <a:r>
              <a:rPr lang="en-US" dirty="0"/>
              <a:t>summary(fit1)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B0AF80-FD9A-47C5-94C3-AFAAAF5082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764823"/>
            <a:ext cx="76866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6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T_2019 Theme">
  <a:themeElements>
    <a:clrScheme name="UT_2019">
      <a:dk1>
        <a:srgbClr val="2C5696"/>
      </a:dk1>
      <a:lt1>
        <a:srgbClr val="FFFFFF"/>
      </a:lt1>
      <a:dk2>
        <a:srgbClr val="102064"/>
      </a:dk2>
      <a:lt2>
        <a:srgbClr val="FFFFFF"/>
      </a:lt2>
      <a:accent1>
        <a:srgbClr val="00A6E9"/>
      </a:accent1>
      <a:accent2>
        <a:srgbClr val="ED7D31"/>
      </a:accent2>
      <a:accent3>
        <a:srgbClr val="E52143"/>
      </a:accent3>
      <a:accent4>
        <a:srgbClr val="AE78B1"/>
      </a:accent4>
      <a:accent5>
        <a:srgbClr val="87BC1F"/>
      </a:accent5>
      <a:accent6>
        <a:srgbClr val="FAA41A"/>
      </a:accent6>
      <a:hlink>
        <a:srgbClr val="FF6F20"/>
      </a:hlink>
      <a:folHlink>
        <a:srgbClr val="00A6E9"/>
      </a:folHlink>
    </a:clrScheme>
    <a:fontScheme name="UT_arial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3471</TotalTime>
  <Words>1121</Words>
  <Application>Microsoft Office PowerPoint</Application>
  <PresentationFormat>Widescreen</PresentationFormat>
  <Paragraphs>130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Rubik</vt:lpstr>
      <vt:lpstr>Rubik Bold</vt:lpstr>
      <vt:lpstr>UT_2019 Theme</vt:lpstr>
      <vt:lpstr> Bayesian statistics with  Stan and brms</vt:lpstr>
      <vt:lpstr>My aim</vt:lpstr>
      <vt:lpstr>Bayesian?</vt:lpstr>
      <vt:lpstr>Too good to be true?</vt:lpstr>
      <vt:lpstr>Niche no more</vt:lpstr>
      <vt:lpstr>From the author</vt:lpstr>
      <vt:lpstr>How does brms work?</vt:lpstr>
      <vt:lpstr>How do I work with brms?</vt:lpstr>
      <vt:lpstr>How do I work with brms? (2)</vt:lpstr>
      <vt:lpstr>How do I work with brms? (3)</vt:lpstr>
      <vt:lpstr>How do I work with brms? (4)</vt:lpstr>
      <vt:lpstr>How do I work with brms? (5)</vt:lpstr>
      <vt:lpstr>How do I work with brms? (6)</vt:lpstr>
      <vt:lpstr>How do I work with brms? (7)</vt:lpstr>
      <vt:lpstr>How do I work with brms? (8)</vt:lpstr>
      <vt:lpstr>Why should I work with brms?</vt:lpstr>
      <vt:lpstr>Pre-requirements</vt:lpstr>
      <vt:lpstr>Useful links/searches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Võime muuta maailma!</dc:title>
  <dc:creator>Heiko Unt</dc:creator>
  <cp:lastModifiedBy>Ants Kaasik</cp:lastModifiedBy>
  <cp:revision>50</cp:revision>
  <dcterms:created xsi:type="dcterms:W3CDTF">2018-12-27T16:27:33Z</dcterms:created>
  <dcterms:modified xsi:type="dcterms:W3CDTF">2021-11-17T10:43:07Z</dcterms:modified>
</cp:coreProperties>
</file>